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9" r:id="rId3"/>
    <p:sldId id="344" r:id="rId4"/>
    <p:sldId id="345" r:id="rId5"/>
    <p:sldId id="346" r:id="rId6"/>
    <p:sldId id="339" r:id="rId7"/>
    <p:sldId id="347" r:id="rId8"/>
    <p:sldId id="348" r:id="rId9"/>
    <p:sldId id="340" r:id="rId10"/>
    <p:sldId id="350" r:id="rId11"/>
    <p:sldId id="349" r:id="rId12"/>
    <p:sldId id="341" r:id="rId13"/>
    <p:sldId id="342" r:id="rId14"/>
    <p:sldId id="351" r:id="rId15"/>
    <p:sldId id="352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9100DC"/>
    <a:srgbClr val="00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81347" autoAdjust="0"/>
  </p:normalViewPr>
  <p:slideViewPr>
    <p:cSldViewPr snapToGrid="0">
      <p:cViewPr varScale="1">
        <p:scale>
          <a:sx n="55" d="100"/>
          <a:sy n="55" d="100"/>
        </p:scale>
        <p:origin x="1692" y="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92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449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9E519B-92B9-2966-4DF7-EB7464AD6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D7CB0DE-2FF3-3141-D890-BED385769F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06FE977-3E57-394F-A6A1-A18062EC65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88FB44-2EEB-9DE8-DA53-93DDA5F65B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3487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38927-1817-8F0A-F71D-E56093167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CD0DCB0-CA16-A431-987D-1AB3C25153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8798616-DEDF-0548-FD29-279DD898F6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AB2E4B-12B1-9087-D71C-F11B07418E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4065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068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237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B6A4BD-38DC-FD5C-6A63-57A259B7C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3F8D6B5-1B4A-CE9A-C435-F356FBF23F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AB613D9-D418-1983-4EA9-82F811171E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05DC2EB-CC27-863A-886C-0ECC5D5795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5062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DCCB1-915D-0F0E-0D83-73AD36F5D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355CF03-A0F6-AACA-4EF2-E1CABD6E8C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7811D88-2E18-618F-0A56-7868ABB8C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0EB810-2856-1840-7635-4BF85FE05B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18703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75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7474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37F117-71B9-8A8E-63A1-A76BBB5A1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CD47AE7-B894-A70F-D705-20D7445DE7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9C96486-1BEA-A2B7-3273-6651D67779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FBD2B8-6185-FB02-D682-1616DD317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0292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445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6944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6182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C1620-E76F-B03F-5DB5-04E1DB6AE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A5783BC-481D-9962-BD5C-E37E5179D0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8ECFDA7-1A23-A3A7-9E1C-A0268D0EA2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709160-2B21-C0EB-28F5-1BD621004B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5083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C236D-24F2-C436-CD55-F53A155E1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E11C0E5-48B5-FF69-7022-4669D6C6ED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A9A80FB-57C2-FAAC-0991-518336B420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84D2CD-E435-332F-4548-A4E2B74139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3157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415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8C6E3D09-3519-B743-AE64-CE4063AD3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B06BA8E-C2CC-A147-A23D-5662724DC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800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800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49FFDCA-C8A4-9C43-94DC-BD85513F8B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9085A33C-E2A8-2B4A-ABEF-13AC902291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14868E-9357-2149-9826-21E4B1F001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C4A102E-C117-5D4F-801B-32314FDCBE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Grafický objekt 5">
            <a:extLst>
              <a:ext uri="{FF2B5EF4-FFF2-40B4-BE49-F238E27FC236}">
                <a16:creationId xmlns:a16="http://schemas.microsoft.com/office/drawing/2014/main" id="{31507063-B714-4E4A-A268-6808A93CD9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6370FE5-E941-DD4F-A403-B3E9D0A4CF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34FBF024-0FA0-E043-BC0B-15ACCEA233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Konference Moderní sněmovna / Pravidla legislativního procesu v judikatuře Ústavního soudu  JUDr. Marie Zámečníková, Ph.D. / marie.zamecnikova@law.muni.cz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legislativního procesu </a:t>
            </a:r>
            <a:br>
              <a:rPr lang="cs-CZ" dirty="0"/>
            </a:br>
            <a:r>
              <a:rPr lang="cs-CZ" dirty="0"/>
              <a:t>v judikatuře Ústavního soudu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Konference Moderní sněmovna / Poslanecká sněmovna PČR </a:t>
            </a:r>
          </a:p>
          <a:p>
            <a:r>
              <a:rPr lang="cs-CZ" dirty="0"/>
              <a:t>JUDr. Marie Zámečníková, Ph.D., Katedra ústavního práva a politologie </a:t>
            </a:r>
            <a:r>
              <a:rPr lang="cs-CZ" dirty="0" err="1"/>
              <a:t>PrF</a:t>
            </a:r>
            <a:r>
              <a:rPr lang="cs-CZ" dirty="0"/>
              <a:t> MUNI</a:t>
            </a:r>
          </a:p>
          <a:p>
            <a:r>
              <a:rPr lang="cs-CZ" dirty="0"/>
              <a:t>24. dubna 2025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7803E-358D-40CF-007A-13589F16B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7DB3BEB4-7E42-D614-0A90-BB4E881DB0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cs-CZ" altLang="cs-CZ" dirty="0"/>
              <a:t>2.3.4. Legislativní nouze </a:t>
            </a:r>
            <a:endParaRPr lang="cs-CZ" altLang="cs-CZ" i="1" dirty="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92BA8A07-4594-2A8F-06E5-9D587CC8C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957" y="1171576"/>
            <a:ext cx="8178954" cy="5076824"/>
          </a:xfrm>
        </p:spPr>
        <p:txBody>
          <a:bodyPr/>
          <a:lstStyle/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8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err="1"/>
              <a:t>Pl</a:t>
            </a:r>
            <a:r>
              <a:rPr lang="cs-CZ" altLang="cs-CZ" sz="1800" dirty="0"/>
              <a:t>. ÚS 30/23 (</a:t>
            </a:r>
            <a:r>
              <a:rPr lang="cs-CZ" altLang="cs-CZ" sz="1800" b="1" i="1" dirty="0"/>
              <a:t>valorizace důchodů</a:t>
            </a:r>
            <a:r>
              <a:rPr lang="cs-CZ" altLang="cs-CZ" sz="1800" dirty="0"/>
              <a:t>):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co do důvodů v intencích dosavadní judikatury – zde dovozuje existenci mimořádných okolností a hrozby značných hospodářských škod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vedle zásahu do práv opozice v podobě legislativní nouze namítáno dalších 6 procedurálních vad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ÚS široce rozebíral možnost menšiny se vyjádřil a uplatit svá práva → závěr = jednalo se o zjevnou obstrukci, opozice měla dost prostoru a možností promluvit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err="1"/>
              <a:t>Pl</a:t>
            </a:r>
            <a:r>
              <a:rPr lang="cs-CZ" altLang="cs-CZ" sz="1800" dirty="0"/>
              <a:t>. ÚS 15/22 (</a:t>
            </a:r>
            <a:r>
              <a:rPr lang="cs-CZ" altLang="cs-CZ" sz="1800" b="1" i="1" dirty="0"/>
              <a:t>platy soudců XVIII</a:t>
            </a:r>
            <a:r>
              <a:rPr lang="cs-CZ" altLang="cs-CZ" sz="1800" dirty="0"/>
              <a:t>):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ÚS rozvíjí již dříve naznačenou tezi, že pokud nejsou dány důvody pro vyhlášení stavu legislativní nouze, </a:t>
            </a:r>
            <a:r>
              <a:rPr lang="cs-CZ" altLang="cs-CZ" sz="1600" u="sng" dirty="0"/>
              <a:t>lze toto zhojit širokým konsensem při hlasování </a:t>
            </a:r>
            <a:r>
              <a:rPr lang="cs-CZ" altLang="cs-CZ" sz="1600" dirty="0"/>
              <a:t>o zkráceném projednání návrhu v PS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zde nebyly dány podmínky pro vyhlášení a nebyl ani široký konsensus, ALE byl dán dostatečný prostor pro diskusi + navrhovatelem byl obecný soud (nikoliv případně na debatě zkrácení poslanci - srov. </a:t>
            </a:r>
            <a:r>
              <a:rPr lang="cs-CZ" altLang="cs-CZ" sz="1600" dirty="0" err="1"/>
              <a:t>Pl</a:t>
            </a:r>
            <a:r>
              <a:rPr lang="cs-CZ" altLang="cs-CZ" sz="1600" dirty="0"/>
              <a:t>. ÚS 17/11) – tento důvod tak nemůže vést ke zrušení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800" dirty="0"/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800" dirty="0"/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B25311-48AC-5D84-48DF-5DA2CF7375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E2CAA6-FE4F-A5CC-B4B9-E19BAB921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4405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8910C-8707-7FBB-4F6C-CB6A89975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949DD7A8-E908-FDC5-DB43-B554DF6CC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cs-CZ" altLang="cs-CZ" dirty="0"/>
              <a:t>2.4. (Ostatní) omezení parlamentní debaty</a:t>
            </a:r>
            <a:endParaRPr lang="cs-CZ" altLang="cs-CZ" i="1" dirty="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66F1E15E-D7FA-2921-3EF6-72F604318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957" y="1171576"/>
            <a:ext cx="8178954" cy="5076824"/>
          </a:xfrm>
        </p:spPr>
        <p:txBody>
          <a:bodyPr/>
          <a:lstStyle/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000" dirty="0">
              <a:ea typeface="+mn-ea"/>
              <a:cs typeface="+mn-cs"/>
            </a:endParaRP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000" dirty="0">
              <a:ea typeface="+mn-ea"/>
              <a:cs typeface="+mn-cs"/>
            </a:endParaRP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ea typeface="+mn-ea"/>
                <a:cs typeface="+mn-cs"/>
              </a:rPr>
              <a:t>zkrácení řečnické doby, sloučení rozpravy k vícero bodům, zkrácení některých lhůt, jednání v nočních hodinách, přijetí zákona v čase přestávky</a:t>
            </a: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1800" dirty="0">
              <a:ea typeface="+mn-ea"/>
              <a:cs typeface="+mn-cs"/>
            </a:endParaRP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ea typeface="+mn-ea"/>
                <a:cs typeface="+mn-cs"/>
              </a:rPr>
              <a:t>Pl</a:t>
            </a:r>
            <a:r>
              <a:rPr lang="cs-CZ" sz="1800" dirty="0">
                <a:ea typeface="+mn-ea"/>
                <a:cs typeface="+mn-cs"/>
              </a:rPr>
              <a:t>. ÚS 1/12 a </a:t>
            </a:r>
            <a:r>
              <a:rPr lang="cs-CZ" sz="1800" dirty="0" err="1">
                <a:ea typeface="+mn-ea"/>
                <a:cs typeface="+mn-cs"/>
              </a:rPr>
              <a:t>Pl</a:t>
            </a:r>
            <a:r>
              <a:rPr lang="cs-CZ" sz="1800" dirty="0">
                <a:ea typeface="+mn-ea"/>
                <a:cs typeface="+mn-cs"/>
              </a:rPr>
              <a:t>. ÚS 10/13 (</a:t>
            </a:r>
            <a:r>
              <a:rPr lang="cs-CZ" sz="1800" b="1" i="1" dirty="0">
                <a:ea typeface="+mn-ea"/>
                <a:cs typeface="+mn-cs"/>
              </a:rPr>
              <a:t>církevní restituce</a:t>
            </a:r>
            <a:r>
              <a:rPr lang="cs-CZ" sz="1800" dirty="0">
                <a:ea typeface="+mn-ea"/>
                <a:cs typeface="+mn-cs"/>
              </a:rPr>
              <a:t>) – jistá racionalizace parlamentní debaty </a:t>
            </a:r>
            <a:r>
              <a:rPr lang="cs-CZ" sz="1800" b="1" dirty="0">
                <a:ea typeface="+mn-ea"/>
                <a:cs typeface="+mn-cs"/>
              </a:rPr>
              <a:t>možná a potřebná, </a:t>
            </a:r>
            <a:r>
              <a:rPr lang="cs-CZ" sz="1800" dirty="0">
                <a:ea typeface="+mn-ea"/>
                <a:cs typeface="+mn-cs"/>
              </a:rPr>
              <a:t>omezení by ve svém souhrnu musela dosahovat skutečně zásadní intenzity </a:t>
            </a:r>
            <a:endParaRPr lang="cs-CZ" sz="1800" b="1" dirty="0">
              <a:ea typeface="+mn-ea"/>
              <a:cs typeface="+mn-cs"/>
            </a:endParaRP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1800" dirty="0">
              <a:ea typeface="+mn-ea"/>
              <a:cs typeface="+mn-cs"/>
            </a:endParaRP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ea typeface="+mn-ea"/>
                <a:cs typeface="+mn-cs"/>
              </a:rPr>
              <a:t>Pl</a:t>
            </a:r>
            <a:r>
              <a:rPr lang="cs-CZ" sz="1800" dirty="0">
                <a:ea typeface="+mn-ea"/>
                <a:cs typeface="+mn-cs"/>
              </a:rPr>
              <a:t>. ÚS 26/16 (EET) a </a:t>
            </a:r>
            <a:r>
              <a:rPr lang="cs-CZ" sz="1800" dirty="0" err="1">
                <a:ea typeface="+mn-ea"/>
                <a:cs typeface="+mn-cs"/>
              </a:rPr>
              <a:t>Pl</a:t>
            </a:r>
            <a:r>
              <a:rPr lang="cs-CZ" sz="1800" dirty="0">
                <a:ea typeface="+mn-ea"/>
                <a:cs typeface="+mn-cs"/>
              </a:rPr>
              <a:t>. ÚS 87/20 –„silové“ </a:t>
            </a:r>
            <a:r>
              <a:rPr lang="cs-CZ" sz="1800" dirty="0"/>
              <a:t>ukončení rozpravy, do níž jsou ještě přihlášení řečníci, </a:t>
            </a:r>
            <a:r>
              <a:rPr lang="cs-CZ" sz="1800" dirty="0">
                <a:ea typeface="+mn-ea"/>
                <a:cs typeface="+mn-cs"/>
              </a:rPr>
              <a:t>hlasováním pléna (tedy v rozporu s čl. </a:t>
            </a:r>
            <a:r>
              <a:rPr lang="cs-CZ" sz="1800" dirty="0"/>
              <a:t>66 odst. 1 JŘPS) → </a:t>
            </a:r>
            <a:r>
              <a:rPr lang="cs-CZ" sz="1800" b="1" dirty="0">
                <a:ea typeface="+mn-ea"/>
                <a:cs typeface="+mn-cs"/>
              </a:rPr>
              <a:t>OK </a:t>
            </a:r>
            <a:r>
              <a:rPr lang="cs-CZ" sz="1800" dirty="0">
                <a:ea typeface="+mn-ea"/>
                <a:cs typeface="+mn-cs"/>
              </a:rPr>
              <a:t>(nynější </a:t>
            </a:r>
            <a:r>
              <a:rPr lang="cs-CZ" sz="1800" dirty="0" err="1">
                <a:ea typeface="+mn-ea"/>
                <a:cs typeface="+mn-cs"/>
              </a:rPr>
              <a:t>přílepkový</a:t>
            </a:r>
            <a:r>
              <a:rPr lang="cs-CZ" sz="1800" dirty="0">
                <a:ea typeface="+mn-ea"/>
                <a:cs typeface="+mn-cs"/>
              </a:rPr>
              <a:t> nález pak dost výrazně aprobuje)</a:t>
            </a: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800" b="1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b="1" u="sng" dirty="0"/>
              <a:t>→ jedním z hlavních měřítek tak je posouzení, zda nebyla parlamentní debata omezena za únosnou mez a zda byl dán prostor k dostatečné diskusi </a:t>
            </a:r>
            <a:endParaRPr lang="cs-CZ" altLang="cs-CZ" sz="1800" b="1" u="sng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31C244-F4E6-1C36-2B6E-DF0A3E5AA2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16DB89-D499-855B-025D-713739255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026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cs-CZ" altLang="cs-CZ" dirty="0"/>
              <a:t>3. Vývoj judikatury v čase</a:t>
            </a:r>
            <a:endParaRPr lang="cs-CZ" altLang="cs-CZ" i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494E105-3D20-B04B-004D-74F9AA3BE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755967"/>
              </p:ext>
            </p:extLst>
          </p:nvPr>
        </p:nvGraphicFramePr>
        <p:xfrm>
          <a:off x="310500" y="1171577"/>
          <a:ext cx="8517814" cy="4836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6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966">
                <a:tc>
                  <a:txBody>
                    <a:bodyPr/>
                    <a:lstStyle/>
                    <a:p>
                      <a:r>
                        <a:rPr lang="cs-CZ" sz="14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Populární 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Předmět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27">
                <a:tc>
                  <a:txBody>
                    <a:bodyPr/>
                    <a:lstStyle/>
                    <a:p>
                      <a:r>
                        <a:rPr lang="cs-CZ" sz="1400" dirty="0"/>
                        <a:t>17.12.1997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Prezidentovo veto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Počítání lhůty pro prezidentské veto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80740"/>
                  </a:ext>
                </a:extLst>
              </a:tr>
              <a:tr h="515873">
                <a:tc>
                  <a:txBody>
                    <a:bodyPr/>
                    <a:lstStyle/>
                    <a:p>
                      <a:r>
                        <a:rPr lang="cs-CZ" sz="1400" dirty="0"/>
                        <a:t>12.02.2002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Zákon</a:t>
                      </a:r>
                      <a:r>
                        <a:rPr lang="cs-CZ" sz="1400" baseline="0" dirty="0"/>
                        <a:t> o státním rozpočtu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Sběrné novely:</a:t>
                      </a:r>
                      <a:r>
                        <a:rPr lang="cs-CZ" sz="1400" baseline="0" dirty="0"/>
                        <a:t> meritorní souvislosti + nutnost projednání (i opozicí)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780">
                <a:tc>
                  <a:txBody>
                    <a:bodyPr/>
                    <a:lstStyle/>
                    <a:p>
                      <a:r>
                        <a:rPr lang="cs-CZ" sz="1400" b="1" dirty="0"/>
                        <a:t>02.10.2002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err="1"/>
                        <a:t>Tech</a:t>
                      </a:r>
                      <a:r>
                        <a:rPr lang="cs-CZ" sz="1400" b="1" dirty="0"/>
                        <a:t>. </a:t>
                      </a:r>
                      <a:r>
                        <a:rPr lang="cs-CZ" sz="1400" b="1" baseline="0" dirty="0"/>
                        <a:t>novela </a:t>
                      </a:r>
                      <a:r>
                        <a:rPr lang="cs-CZ" sz="1400" b="1" baseline="0" dirty="0" err="1"/>
                        <a:t>ObchZ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Opakování hlasování – důraz na pravidla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55">
                <a:tc>
                  <a:txBody>
                    <a:bodyPr/>
                    <a:lstStyle/>
                    <a:p>
                      <a:r>
                        <a:rPr lang="cs-CZ" sz="1400" dirty="0"/>
                        <a:t>19.02.2003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Zákon</a:t>
                      </a:r>
                      <a:r>
                        <a:rPr lang="cs-CZ" sz="1400" baseline="0" dirty="0"/>
                        <a:t> o transformaci ČD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Opakování hlasování na základě námitky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55">
                <a:tc>
                  <a:txBody>
                    <a:bodyPr/>
                    <a:lstStyle/>
                    <a:p>
                      <a:r>
                        <a:rPr lang="cs-CZ" sz="1400" b="1" dirty="0"/>
                        <a:t>22.06.2005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„Volební zákon“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Volební zákon ve smyslu čl. 40 Ústavy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4727"/>
                  </a:ext>
                </a:extLst>
              </a:tr>
              <a:tr h="307656">
                <a:tc>
                  <a:txBody>
                    <a:bodyPr/>
                    <a:lstStyle/>
                    <a:p>
                      <a:r>
                        <a:rPr lang="cs-CZ" sz="1400" dirty="0"/>
                        <a:t>14.07.2005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Legislativně-technické</a:t>
                      </a:r>
                      <a:r>
                        <a:rPr lang="cs-CZ" sz="1400" baseline="0" dirty="0"/>
                        <a:t> změny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Význam samoregulace komor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873">
                <a:tc>
                  <a:txBody>
                    <a:bodyPr/>
                    <a:lstStyle/>
                    <a:p>
                      <a:r>
                        <a:rPr lang="cs-CZ" sz="1400" b="1" dirty="0"/>
                        <a:t>15.02.2007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Přílepky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Pravidlo úzkého vztahu, atributy demokratického právního státu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082">
                <a:tc>
                  <a:txBody>
                    <a:bodyPr/>
                    <a:lstStyle/>
                    <a:p>
                      <a:r>
                        <a:rPr lang="cs-CZ" sz="1400" dirty="0"/>
                        <a:t>31.01.2008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Topolánkův</a:t>
                      </a:r>
                      <a:r>
                        <a:rPr lang="cs-CZ" sz="1400" baseline="0" dirty="0"/>
                        <a:t> batoh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Ochrana parlamentarismu</a:t>
                      </a:r>
                      <a:r>
                        <a:rPr lang="cs-CZ" sz="1400" baseline="0" dirty="0"/>
                        <a:t> a dělby moci, nutnost extrémního vybočení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078">
                <a:tc>
                  <a:txBody>
                    <a:bodyPr/>
                    <a:lstStyle/>
                    <a:p>
                      <a:r>
                        <a:rPr lang="cs-CZ" sz="1400" dirty="0"/>
                        <a:t>28.03.2008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Squeeze-out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Přílepky, ale převáží princip proporcionality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949467"/>
                  </a:ext>
                </a:extLst>
              </a:tr>
              <a:tr h="177082">
                <a:tc>
                  <a:txBody>
                    <a:bodyPr/>
                    <a:lstStyle/>
                    <a:p>
                      <a:r>
                        <a:rPr lang="cs-CZ" sz="1400" dirty="0"/>
                        <a:t>06.10.2010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Zákon</a:t>
                      </a:r>
                      <a:r>
                        <a:rPr lang="cs-CZ" sz="1400" baseline="0" dirty="0"/>
                        <a:t> o </a:t>
                      </a:r>
                      <a:r>
                        <a:rPr lang="cs-CZ" sz="1400" baseline="0" dirty="0" err="1"/>
                        <a:t>SaS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Komplexní</a:t>
                      </a:r>
                      <a:r>
                        <a:rPr lang="cs-CZ" sz="1400" baseline="0" dirty="0"/>
                        <a:t> pozměňovací návrh OK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71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cs-CZ" sz="1400" dirty="0"/>
                        <a:t>24.01.2012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Náhubkový</a:t>
                      </a:r>
                      <a:r>
                        <a:rPr lang="cs-CZ" sz="1400" baseline="0" dirty="0"/>
                        <a:t> zákon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Přílepky: Nutné extenzivní vybočení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3381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cs-CZ" sz="1400" b="1" dirty="0"/>
                        <a:t>01.03.2011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Legislativní nouze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Ústup od </a:t>
                      </a:r>
                      <a:r>
                        <a:rPr lang="cs-CZ" sz="1400" b="1" baseline="0" dirty="0"/>
                        <a:t>proporcionality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389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63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en-US" noProof="0" dirty="0"/>
              <a:t>3. </a:t>
            </a:r>
            <a:r>
              <a:rPr lang="en-US" noProof="0" dirty="0" err="1"/>
              <a:t>Vývoj</a:t>
            </a:r>
            <a:r>
              <a:rPr lang="en-US" noProof="0" dirty="0"/>
              <a:t> </a:t>
            </a:r>
            <a:r>
              <a:rPr lang="en-US" noProof="0" dirty="0" err="1"/>
              <a:t>judikatury</a:t>
            </a:r>
            <a:r>
              <a:rPr lang="en-US" noProof="0" dirty="0"/>
              <a:t> k </a:t>
            </a:r>
            <a:r>
              <a:rPr lang="en-US" noProof="0" dirty="0" err="1"/>
              <a:t>zákonodárnému</a:t>
            </a:r>
            <a:r>
              <a:rPr lang="en-US" noProof="0" dirty="0"/>
              <a:t> </a:t>
            </a:r>
            <a:r>
              <a:rPr lang="en-US" noProof="0" dirty="0" err="1"/>
              <a:t>procesu</a:t>
            </a:r>
            <a:r>
              <a:rPr lang="en-US" noProof="0" dirty="0"/>
              <a:t> v </a:t>
            </a:r>
            <a:r>
              <a:rPr lang="en-US" noProof="0" dirty="0" err="1"/>
              <a:t>čase</a:t>
            </a:r>
            <a:endParaRPr lang="en-US" i="1" noProof="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 err="1"/>
              <a:t>Konference</a:t>
            </a:r>
            <a:r>
              <a:rPr lang="en-US" noProof="0" dirty="0"/>
              <a:t> </a:t>
            </a:r>
            <a:r>
              <a:rPr lang="en-US" noProof="0" dirty="0" err="1"/>
              <a:t>Moderní</a:t>
            </a:r>
            <a:r>
              <a:rPr lang="en-US" noProof="0" dirty="0"/>
              <a:t> </a:t>
            </a:r>
            <a:r>
              <a:rPr lang="en-US" noProof="0" dirty="0" err="1"/>
              <a:t>sněmovna</a:t>
            </a:r>
            <a:r>
              <a:rPr lang="en-US" noProof="0" dirty="0"/>
              <a:t> / </a:t>
            </a:r>
            <a:r>
              <a:rPr lang="en-US" noProof="0" dirty="0" err="1"/>
              <a:t>Pravidla</a:t>
            </a:r>
            <a:r>
              <a:rPr lang="en-US" noProof="0" dirty="0"/>
              <a:t> </a:t>
            </a:r>
            <a:r>
              <a:rPr lang="en-US" noProof="0" dirty="0" err="1"/>
              <a:t>legislativního</a:t>
            </a:r>
            <a:r>
              <a:rPr lang="en-US" noProof="0" dirty="0"/>
              <a:t> </a:t>
            </a:r>
            <a:r>
              <a:rPr lang="en-US" noProof="0" dirty="0" err="1"/>
              <a:t>procesu</a:t>
            </a:r>
            <a:r>
              <a:rPr lang="en-US" noProof="0" dirty="0"/>
              <a:t> v </a:t>
            </a:r>
            <a:r>
              <a:rPr lang="en-US" noProof="0" dirty="0" err="1"/>
              <a:t>judikatuře</a:t>
            </a:r>
            <a:r>
              <a:rPr lang="en-US" noProof="0" dirty="0"/>
              <a:t> </a:t>
            </a:r>
            <a:r>
              <a:rPr lang="en-US" noProof="0" dirty="0" err="1"/>
              <a:t>Ústavního</a:t>
            </a:r>
            <a:r>
              <a:rPr lang="en-US" noProof="0" dirty="0"/>
              <a:t> </a:t>
            </a:r>
            <a:r>
              <a:rPr lang="en-US" noProof="0" dirty="0" err="1"/>
              <a:t>soudu</a:t>
            </a:r>
            <a:r>
              <a:rPr lang="en-US" noProof="0" dirty="0"/>
              <a:t>  </a:t>
            </a:r>
            <a:br>
              <a:rPr lang="en-US" noProof="0" dirty="0"/>
            </a:br>
            <a:r>
              <a:rPr lang="en-US" noProof="0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US" noProof="0" smtClean="0"/>
              <a:pPr/>
              <a:t>13</a:t>
            </a:fld>
            <a:endParaRPr lang="en-US" noProof="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5897D332-05A6-E68C-B7DF-8DDBD37B3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315677"/>
              </p:ext>
            </p:extLst>
          </p:nvPr>
        </p:nvGraphicFramePr>
        <p:xfrm>
          <a:off x="539999" y="1540600"/>
          <a:ext cx="8331858" cy="406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00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6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80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Populární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název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Předmět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15.05.2012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FVE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Leg. </a:t>
                      </a:r>
                      <a:r>
                        <a:rPr lang="en-US" sz="1400" noProof="0" dirty="0" err="1"/>
                        <a:t>nouze</a:t>
                      </a:r>
                      <a:r>
                        <a:rPr lang="en-US" sz="1400" noProof="0" dirty="0"/>
                        <a:t> a </a:t>
                      </a:r>
                      <a:r>
                        <a:rPr lang="en-US" sz="1400" noProof="0" dirty="0" err="1"/>
                        <a:t>nutný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pocit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dotčení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na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straně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opozice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800">
                <a:tc>
                  <a:txBody>
                    <a:bodyPr/>
                    <a:lstStyle/>
                    <a:p>
                      <a:r>
                        <a:rPr lang="en-US" sz="1400" b="0" noProof="0" dirty="0"/>
                        <a:t>27.11.2012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err="1"/>
                        <a:t>Sloučení</a:t>
                      </a:r>
                      <a:r>
                        <a:rPr lang="en-US" sz="1400" b="0" noProof="0" dirty="0"/>
                        <a:t> </a:t>
                      </a:r>
                      <a:r>
                        <a:rPr lang="en-US" sz="1400" b="0" noProof="0" dirty="0" err="1"/>
                        <a:t>rozpravy</a:t>
                      </a:r>
                      <a:endParaRPr lang="en-US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Dílčí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omezení</a:t>
                      </a:r>
                      <a:r>
                        <a:rPr lang="en-US" sz="1400" noProof="0" dirty="0"/>
                        <a:t> v </a:t>
                      </a:r>
                      <a:r>
                        <a:rPr lang="en-US" sz="1400" noProof="0" dirty="0" err="1"/>
                        <a:t>souhrnu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29.05.2013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Církevní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restituce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Omezení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debaty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902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30.06.2015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Zákon</a:t>
                      </a:r>
                      <a:r>
                        <a:rPr lang="en-US" sz="1400" baseline="0" noProof="0" dirty="0"/>
                        <a:t> o </a:t>
                      </a:r>
                      <a:r>
                        <a:rPr lang="en-US" sz="1400" baseline="0" noProof="0" dirty="0" err="1"/>
                        <a:t>státní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službě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Komplexní</a:t>
                      </a:r>
                      <a:r>
                        <a:rPr lang="en-US" sz="1400" noProof="0" dirty="0"/>
                        <a:t> PN = </a:t>
                      </a:r>
                      <a:r>
                        <a:rPr lang="en-US" sz="1400" noProof="0" dirty="0" err="1"/>
                        <a:t>proporcionalita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zhojí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i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ústavní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porušení</a:t>
                      </a:r>
                      <a:r>
                        <a:rPr lang="en-US" sz="1400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12.12.2017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Ukončení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rozpravy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hlasováním</a:t>
                      </a:r>
                      <a:r>
                        <a:rPr lang="en-US" sz="1400" baseline="0" noProof="0" dirty="0"/>
                        <a:t> 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41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18.05.2021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Zvyšování</a:t>
                      </a:r>
                      <a:r>
                        <a:rPr lang="en-US" sz="1400" baseline="0" noProof="0" dirty="0"/>
                        <a:t> </a:t>
                      </a:r>
                      <a:r>
                        <a:rPr lang="en-US" sz="1400" baseline="0" noProof="0" dirty="0" err="1"/>
                        <a:t>daní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Ukončení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rozpravy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hlasováním</a:t>
                      </a:r>
                      <a:r>
                        <a:rPr lang="en-US" sz="1400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683765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22.06.2021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Daňový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balíček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Nejednoznačné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prezidentské</a:t>
                      </a:r>
                      <a:r>
                        <a:rPr lang="en-US" sz="1400" noProof="0" dirty="0"/>
                        <a:t> veto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97727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07.12.2021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Pandemický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zákon</a:t>
                      </a:r>
                      <a:r>
                        <a:rPr lang="en-US" sz="1400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Leg. </a:t>
                      </a:r>
                      <a:r>
                        <a:rPr lang="en-US" sz="1400" noProof="0" dirty="0" err="1"/>
                        <a:t>nouze</a:t>
                      </a:r>
                      <a:r>
                        <a:rPr lang="en-US" sz="1400" noProof="0" dirty="0"/>
                        <a:t> v </a:t>
                      </a:r>
                      <a:r>
                        <a:rPr lang="en-US" sz="1400" noProof="0" dirty="0" err="1"/>
                        <a:t>pandemii</a:t>
                      </a:r>
                      <a:r>
                        <a:rPr lang="en-US" sz="1400" noProof="0" dirty="0"/>
                        <a:t> a </a:t>
                      </a:r>
                      <a:r>
                        <a:rPr lang="en-US" sz="1400" noProof="0" dirty="0" err="1"/>
                        <a:t>další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omezení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opozice</a:t>
                      </a:r>
                      <a:r>
                        <a:rPr lang="en-US" sz="1400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864035"/>
                  </a:ext>
                </a:extLst>
              </a:tr>
              <a:tr h="191589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13.09.2021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Novela </a:t>
                      </a:r>
                      <a:r>
                        <a:rPr lang="en-US" sz="1400" noProof="0" dirty="0" err="1"/>
                        <a:t>pand</a:t>
                      </a:r>
                      <a:r>
                        <a:rPr lang="en-US" sz="1400" noProof="0" dirty="0"/>
                        <a:t>. </a:t>
                      </a:r>
                      <a:r>
                        <a:rPr lang="en-US" sz="1400" noProof="0" dirty="0" err="1"/>
                        <a:t>zákona</a:t>
                      </a:r>
                      <a:r>
                        <a:rPr lang="en-US" sz="1400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Leg. </a:t>
                      </a:r>
                      <a:r>
                        <a:rPr lang="en-US" sz="1400" noProof="0" dirty="0" err="1"/>
                        <a:t>nouze</a:t>
                      </a:r>
                      <a:r>
                        <a:rPr lang="en-US" sz="1400" noProof="0" dirty="0"/>
                        <a:t> v </a:t>
                      </a:r>
                      <a:r>
                        <a:rPr lang="en-US" sz="1400" noProof="0" dirty="0" err="1"/>
                        <a:t>pandemii</a:t>
                      </a:r>
                      <a:r>
                        <a:rPr lang="en-US" sz="1400" noProof="0" dirty="0"/>
                        <a:t> a </a:t>
                      </a:r>
                      <a:r>
                        <a:rPr lang="en-US" sz="1400" noProof="0" dirty="0" err="1"/>
                        <a:t>další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omezení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opozice</a:t>
                      </a:r>
                      <a:r>
                        <a:rPr lang="en-US" sz="1400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727536"/>
                  </a:ext>
                </a:extLst>
              </a:tr>
              <a:tr h="143691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17.01.2024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/>
                        <a:t>Valorizace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důchodů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Leg. </a:t>
                      </a:r>
                      <a:r>
                        <a:rPr lang="en-US" sz="1400" noProof="0" dirty="0" err="1"/>
                        <a:t>nouze</a:t>
                      </a:r>
                      <a:r>
                        <a:rPr lang="en-US" sz="1400" noProof="0" dirty="0"/>
                        <a:t> (</a:t>
                      </a:r>
                      <a:r>
                        <a:rPr lang="en-US" sz="1400" noProof="0" dirty="0" err="1"/>
                        <a:t>hospodářské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škody</a:t>
                      </a:r>
                      <a:r>
                        <a:rPr lang="en-US" sz="1400" noProof="0" dirty="0"/>
                        <a:t>) a </a:t>
                      </a:r>
                      <a:r>
                        <a:rPr lang="en-US" sz="1400" noProof="0" dirty="0" err="1"/>
                        <a:t>jiná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omezení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rozpravy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95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15.05.2024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Platy </a:t>
                      </a:r>
                      <a:r>
                        <a:rPr lang="en-US" sz="1400" noProof="0" dirty="0" err="1"/>
                        <a:t>soudců</a:t>
                      </a:r>
                      <a:r>
                        <a:rPr lang="en-US" sz="1400" noProof="0" dirty="0"/>
                        <a:t> XVIII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Leg. </a:t>
                      </a:r>
                      <a:r>
                        <a:rPr lang="en-US" sz="1400" noProof="0" dirty="0" err="1"/>
                        <a:t>nouze</a:t>
                      </a:r>
                      <a:r>
                        <a:rPr lang="en-US" sz="1400" noProof="0" dirty="0"/>
                        <a:t> vs. </a:t>
                      </a:r>
                      <a:r>
                        <a:rPr lang="en-US" sz="1400" noProof="0" dirty="0" err="1"/>
                        <a:t>široký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konsensus</a:t>
                      </a:r>
                      <a:r>
                        <a:rPr lang="en-US" sz="1400" noProof="0" dirty="0"/>
                        <a:t> + </a:t>
                      </a:r>
                      <a:r>
                        <a:rPr lang="en-US" sz="1400" noProof="0" dirty="0" err="1"/>
                        <a:t>subjekt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namítání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54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noProof="0" dirty="0"/>
                        <a:t>04.12.2024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noProof="0" dirty="0"/>
                        <a:t>Lex </a:t>
                      </a:r>
                      <a:r>
                        <a:rPr lang="en-US" sz="1400" b="1" noProof="0" dirty="0" err="1"/>
                        <a:t>Babiš</a:t>
                      </a:r>
                      <a:r>
                        <a:rPr lang="en-US" sz="1400" b="1" noProof="0" dirty="0"/>
                        <a:t>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noProof="0" dirty="0" err="1"/>
                        <a:t>Přílepky</a:t>
                      </a:r>
                      <a:r>
                        <a:rPr lang="en-US" sz="1400" b="1" noProof="0" dirty="0"/>
                        <a:t> – </a:t>
                      </a:r>
                      <a:r>
                        <a:rPr lang="en-US" sz="1400" b="1" noProof="0" dirty="0" err="1"/>
                        <a:t>zpřísnění</a:t>
                      </a:r>
                      <a:r>
                        <a:rPr lang="en-US" sz="1400" b="1" noProof="0" dirty="0"/>
                        <a:t>, </a:t>
                      </a:r>
                      <a:r>
                        <a:rPr lang="en-US" sz="1400" b="1" noProof="0" dirty="0" err="1"/>
                        <a:t>ústup</a:t>
                      </a:r>
                      <a:r>
                        <a:rPr lang="en-US" sz="1400" b="1" noProof="0" dirty="0"/>
                        <a:t> od </a:t>
                      </a:r>
                      <a:r>
                        <a:rPr lang="en-US" sz="1400" b="1" noProof="0" dirty="0" err="1"/>
                        <a:t>proporcionality</a:t>
                      </a:r>
                      <a:r>
                        <a:rPr lang="en-US" sz="1400" b="1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noProof="0" dirty="0"/>
                        <a:t>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791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809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DA01B-7BAC-2E98-1184-2D5136F87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C3706FD-66D3-41C7-499D-8AFA2CEDB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cs-CZ" altLang="cs-CZ" dirty="0"/>
              <a:t>4. Současný stav</a:t>
            </a:r>
            <a:endParaRPr lang="cs-CZ" altLang="cs-CZ" i="1" dirty="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1253D795-CE41-F183-491E-51D530292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957" y="1171576"/>
            <a:ext cx="8178954" cy="5076824"/>
          </a:xfrm>
        </p:spPr>
        <p:txBody>
          <a:bodyPr/>
          <a:lstStyle/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1800" dirty="0">
              <a:ea typeface="+mn-ea"/>
              <a:cs typeface="+mn-cs"/>
            </a:endParaRP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/>
              <a:t>Co derogační důvod spíše je?</a:t>
            </a:r>
          </a:p>
          <a:p>
            <a:pPr marL="458875" lvl="1" indent="-215900">
              <a:buFont typeface="Arial" panose="020B0604020202020204" pitchFamily="34" charset="0"/>
              <a:buChar char="•"/>
            </a:pPr>
            <a:r>
              <a:rPr lang="cs-CZ" altLang="cs-CZ" sz="1600" dirty="0"/>
              <a:t>kompetenční vady – spíše ano (aneb co nejširší výklad pro uplatnění kompetencí všech aktérů)</a:t>
            </a:r>
          </a:p>
          <a:p>
            <a:pPr marL="458875" lvl="1" indent="-215900">
              <a:buFont typeface="Arial" panose="020B0604020202020204" pitchFamily="34" charset="0"/>
              <a:buChar char="•"/>
            </a:pPr>
            <a:r>
              <a:rPr lang="cs-CZ" altLang="cs-CZ" sz="1600" dirty="0"/>
              <a:t>technické vady – jen v počátku, dnes do velké míry vyřešeno technikou a precizací postupů v rámci legislativního procesu </a:t>
            </a:r>
          </a:p>
          <a:p>
            <a:pPr marL="458875" lvl="1" indent="-215900">
              <a:buFont typeface="Arial" panose="020B0604020202020204" pitchFamily="34" charset="0"/>
              <a:buChar char="•"/>
            </a:pPr>
            <a:r>
              <a:rPr lang="cs-CZ" altLang="cs-CZ" sz="1600" dirty="0"/>
              <a:t>přílepky v míře porušující zásady demokratického právního státu </a:t>
            </a:r>
          </a:p>
          <a:p>
            <a:pPr marL="458875" lvl="1" indent="-215900">
              <a:buFont typeface="Arial" panose="020B0604020202020204" pitchFamily="34" charset="0"/>
              <a:buChar char="•"/>
            </a:pPr>
            <a:r>
              <a:rPr lang="cs-CZ" altLang="cs-CZ" sz="1600" dirty="0"/>
              <a:t>porušení podmínek vyhlášení stavu legislativní nouze (lze zhojit širokým konsensem) </a:t>
            </a:r>
          </a:p>
          <a:p>
            <a:pPr marL="458875" lvl="1" indent="-215900"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458875" lvl="1" indent="-215900"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b="1" dirty="0">
                <a:ea typeface="+mn-ea"/>
                <a:cs typeface="+mn-cs"/>
              </a:rPr>
              <a:t>Co derogační důvod spíše není?</a:t>
            </a:r>
          </a:p>
          <a:p>
            <a:pPr marL="458875" lvl="1" indent="-215900">
              <a:buFont typeface="Arial" panose="020B0604020202020204" pitchFamily="34" charset="0"/>
              <a:buChar char="•"/>
            </a:pPr>
            <a:r>
              <a:rPr lang="cs-CZ" altLang="cs-CZ" sz="1600" dirty="0"/>
              <a:t>ostatní formy legislativního kutilství (sběrné novely, komplexní pozměňovací návrhy) </a:t>
            </a:r>
          </a:p>
          <a:p>
            <a:pPr marL="458875" lvl="1" indent="-215900">
              <a:buFont typeface="Arial" panose="020B0604020202020204" pitchFamily="34" charset="0"/>
              <a:buChar char="•"/>
            </a:pPr>
            <a:r>
              <a:rPr lang="cs-CZ" altLang="cs-CZ" sz="1600" dirty="0"/>
              <a:t>dílčí poručení jednacího řádu a dílčí omezení práv menšiny – nutno vždy posuzovat v jejich souhrnu s ohledem na to, zda rozprava nabídla dostatečný prostor pro diskusi a zejména komentáře opozice jako menšiny (prozatím vždy vše obstálo)</a:t>
            </a:r>
            <a:endParaRPr lang="cs-CZ" altLang="cs-CZ" sz="1600" b="1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72767-56DF-2E30-1220-F967FBA592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FDC912-98F5-BDA5-1E49-621C666748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3698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50EB4-34A1-849E-A1D3-251AD9051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F6A3C3FA-C1E3-8B9A-FA63-2CC731D70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cs-CZ" altLang="cs-CZ" dirty="0"/>
              <a:t>4. Proč je současný stav problematický?</a:t>
            </a:r>
            <a:endParaRPr lang="cs-CZ" altLang="cs-CZ" i="1" dirty="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97100EE9-C956-832D-0762-9266A489DE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957" y="1171576"/>
            <a:ext cx="8178954" cy="5076824"/>
          </a:xfrm>
        </p:spPr>
        <p:txBody>
          <a:bodyPr/>
          <a:lstStyle/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1800" dirty="0">
              <a:ea typeface="+mn-ea"/>
              <a:cs typeface="+mn-cs"/>
            </a:endParaRP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judikatura Ústavního soudu sice bohatá, ale stále ne zcela jednoznačná (aneb cesta tam a zase zpátky…)</a:t>
            </a: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8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opakující se porušování JŘPS nutí Ústavní soud posuzovat velmi konkrétně míru zásahů do práv opozice – ne vždy může argumentace působit zejména vůči veřejnosti přesvědčivě – ve výsledku tak trpí důvěryhodnost jak Parlamentu, tak Ústavního soudu </a:t>
            </a: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8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dílčí závěry judikatury (možnost ukončit debatu hlasováním, možnost překonat některá porušení širokým konsensem) mohou vést v extrémních situacích k velmi nelibým konsekvencím  </a:t>
            </a: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8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současný stav legislativního procesu a jeho zákonné zakotvení nabízejí (nebo si vynucují?) poměrně široký prostor pro různá porušení a obcházení jednacího řádu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54D8F8-3CCB-BCC1-6BD0-9003DCD962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75C9B7-D9D7-D743-0A1B-2CD2BCFF2E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571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Konference Moderní sněmovna / Pravidla legislativního procesu v judikatuře Ústavního soudu  </a:t>
            </a:r>
          </a:p>
          <a:p>
            <a:r>
              <a:rPr lang="cs-CZ" altLang="cs-CZ" dirty="0"/>
              <a:t>JUDr. Marie Zámečníková, Ph.D. / marie.zamecnikova@law.muni.cz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605950"/>
            <a:ext cx="8064900" cy="451576"/>
          </a:xfrm>
        </p:spPr>
        <p:txBody>
          <a:bodyPr/>
          <a:lstStyle/>
          <a:p>
            <a:pPr algn="ctr"/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Děkuji za pozornost!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3749402"/>
            <a:ext cx="8064900" cy="879748"/>
          </a:xfrm>
        </p:spPr>
        <p:txBody>
          <a:bodyPr/>
          <a:lstStyle/>
          <a:p>
            <a:pPr marL="54000" lvl="0" indent="0" algn="ctr">
              <a:buNone/>
            </a:pPr>
            <a:endParaRPr lang="cs-CZ" sz="2400" dirty="0"/>
          </a:p>
          <a:p>
            <a:pPr marL="54000" lvl="0" indent="0" algn="ctr">
              <a:buNone/>
            </a:pPr>
            <a:r>
              <a:rPr lang="cs-CZ" sz="2400" dirty="0"/>
              <a:t>marie.zamecnikova@law.muni.cz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74DB618-1465-AA33-B8A6-6BBCDDEB9134}"/>
              </a:ext>
            </a:extLst>
          </p:cNvPr>
          <p:cNvSpPr txBox="1">
            <a:spLocks noChangeArrowheads="1"/>
          </p:cNvSpPr>
          <p:nvPr/>
        </p:nvSpPr>
        <p:spPr>
          <a:xfrm>
            <a:off x="2171078" y="1667967"/>
            <a:ext cx="4801843" cy="903514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0" tIns="0" rIns="0" bIns="0" rtlCol="0">
            <a:noAutofit/>
          </a:bodyPr>
          <a:lstStyle>
            <a:lvl1pPr marL="189000" marR="0" indent="-135000" algn="l" defTabSz="914400" rtl="0" eaLnBrk="1" fontAlgn="base" latinLnBrk="0" hangingPunct="1">
              <a:lnSpc>
                <a:spcPts val="27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100" b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200" b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17488" algn="just">
              <a:buFont typeface="Wingdings" panose="05000000000000000000" pitchFamily="2" charset="2"/>
              <a:buChar char="§"/>
            </a:pPr>
            <a:endParaRPr lang="cs-CZ" sz="3600" i="1" kern="0" dirty="0"/>
          </a:p>
          <a:p>
            <a:pPr marL="271463" indent="-217488" algn="just">
              <a:buFont typeface="Wingdings" panose="05000000000000000000" pitchFamily="2" charset="2"/>
              <a:buChar char="§"/>
            </a:pPr>
            <a:r>
              <a:rPr lang="cs-CZ" sz="3600" i="1" kern="0" dirty="0"/>
              <a:t>Tak jak z toho ven?</a:t>
            </a:r>
            <a:endParaRPr lang="cs-CZ" sz="3600" b="1" i="1" kern="0" dirty="0"/>
          </a:p>
          <a:p>
            <a:pPr marL="450850" lvl="1" indent="-207963">
              <a:buFont typeface="Arial" panose="020B0604020202020204" pitchFamily="34" charset="0"/>
              <a:buChar char="•"/>
            </a:pPr>
            <a:endParaRPr lang="cs-CZ" altLang="cs-CZ" sz="1800" kern="0" dirty="0"/>
          </a:p>
        </p:txBody>
      </p:sp>
    </p:spTree>
    <p:extLst>
      <p:ext uri="{BB962C8B-B14F-4D97-AF65-F5344CB8AC3E}">
        <p14:creationId xmlns:p14="http://schemas.microsoft.com/office/powerpoint/2010/main" val="400918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1. Česká právní úprava - </a:t>
            </a:r>
            <a:r>
              <a:rPr lang="cs-CZ" sz="3200" dirty="0"/>
              <a:t>§ 68 odst. 2 ZÚS </a:t>
            </a:r>
            <a:br>
              <a:rPr lang="cs-CZ" sz="3200" dirty="0"/>
            </a:br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523" y="1298499"/>
            <a:ext cx="8178954" cy="2348067"/>
          </a:xfrm>
          <a:prstGeom prst="round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71463" lvl="0" indent="-217488" algn="just">
              <a:buFont typeface="Wingdings" panose="05000000000000000000" pitchFamily="2" charset="2"/>
              <a:buChar char="§"/>
            </a:pPr>
            <a:r>
              <a:rPr lang="cs-CZ" sz="2400" i="1" dirty="0"/>
              <a:t>Při rozhodování posuzuje Ústavní soud obsah zákona nebo jiného právního předpisu z hlediska jejich souladu s ústavními zákony, a jedná-li se o jiný právní předpis, též se zákony </a:t>
            </a:r>
            <a:r>
              <a:rPr lang="cs-CZ" sz="2400" b="1" i="1" dirty="0"/>
              <a:t>a zjišťuje, zda byly přijaty a vydány v mezích Ústavou stanovené kompetence a ústavně předepsaným způsobem.</a:t>
            </a:r>
          </a:p>
          <a:p>
            <a:pPr marL="450850" lvl="1" indent="-207963">
              <a:buFont typeface="Arial" panose="020B0604020202020204" pitchFamily="34" charset="0"/>
              <a:buChar char="•"/>
            </a:pPr>
            <a:endParaRPr lang="cs-CZ" altLang="cs-CZ" sz="1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14AA52E-B8F7-7E33-21A6-2C2A6A77C275}"/>
              </a:ext>
            </a:extLst>
          </p:cNvPr>
          <p:cNvSpPr txBox="1"/>
          <p:nvPr/>
        </p:nvSpPr>
        <p:spPr>
          <a:xfrm>
            <a:off x="870857" y="3842078"/>
            <a:ext cx="74784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>
                <a:latin typeface="+mn-lt"/>
              </a:rPr>
              <a:t> 	Co je </a:t>
            </a:r>
            <a:r>
              <a:rPr lang="cs-CZ" b="1" i="1" dirty="0">
                <a:latin typeface="+mn-lt"/>
              </a:rPr>
              <a:t>ústavně </a:t>
            </a:r>
            <a:r>
              <a:rPr lang="cs-CZ" dirty="0">
                <a:latin typeface="+mn-lt"/>
              </a:rPr>
              <a:t>předepsaný způsob?</a:t>
            </a:r>
          </a:p>
          <a:p>
            <a:pPr algn="l"/>
            <a:r>
              <a:rPr lang="cs-CZ" dirty="0">
                <a:latin typeface="+mn-lt"/>
              </a:rPr>
              <a:t>	(aneb rovina ústavních problémů vs. 	</a:t>
            </a:r>
            <a:r>
              <a:rPr lang="cs-CZ" dirty="0" err="1">
                <a:latin typeface="+mn-lt"/>
              </a:rPr>
              <a:t>podústavních</a:t>
            </a:r>
            <a:r>
              <a:rPr lang="cs-CZ" dirty="0">
                <a:latin typeface="+mn-lt"/>
              </a:rPr>
              <a:t> porušení, která ÚS v 	zásadě nezajímá…) 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CD590E3-CC8A-87BD-79DE-52D12A0CA358}"/>
              </a:ext>
            </a:extLst>
          </p:cNvPr>
          <p:cNvSpPr/>
          <p:nvPr/>
        </p:nvSpPr>
        <p:spPr bwMode="auto">
          <a:xfrm>
            <a:off x="947056" y="3891638"/>
            <a:ext cx="718457" cy="3268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C09EEF6-606A-0D6A-D68D-D922FAA51286}"/>
              </a:ext>
            </a:extLst>
          </p:cNvPr>
          <p:cNvSpPr txBox="1"/>
          <p:nvPr/>
        </p:nvSpPr>
        <p:spPr>
          <a:xfrm>
            <a:off x="6480000" y="5411738"/>
            <a:ext cx="171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b="1" i="1" dirty="0">
                <a:latin typeface="+mn-lt"/>
              </a:rPr>
              <a:t>… ALE…</a:t>
            </a:r>
          </a:p>
        </p:txBody>
      </p:sp>
    </p:spTree>
    <p:extLst>
      <p:ext uri="{BB962C8B-B14F-4D97-AF65-F5344CB8AC3E}">
        <p14:creationId xmlns:p14="http://schemas.microsoft.com/office/powerpoint/2010/main" val="225208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0D5A4-7D61-D095-ED25-93624CE16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91CA253-8AFD-A72F-2A4C-E716E315F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720000"/>
            <a:ext cx="8337300" cy="588100"/>
          </a:xfrm>
        </p:spPr>
        <p:txBody>
          <a:bodyPr/>
          <a:lstStyle/>
          <a:p>
            <a:pPr marL="358775" indent="-358775"/>
            <a:r>
              <a:rPr lang="cs-CZ" altLang="cs-CZ" dirty="0"/>
              <a:t>2. Typizace vad a zkoumaných problémů</a:t>
            </a:r>
            <a:endParaRPr lang="cs-CZ" altLang="cs-CZ" i="1" dirty="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5EEACE9-A282-4B75-1C17-A0AE9E056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957" y="1308100"/>
            <a:ext cx="8178954" cy="4940300"/>
          </a:xfrm>
        </p:spPr>
        <p:txBody>
          <a:bodyPr/>
          <a:lstStyle/>
          <a:p>
            <a:pPr marL="511175" indent="-457200">
              <a:buFont typeface="+mj-lt"/>
              <a:buAutoNum type="arabicPeriod"/>
            </a:pPr>
            <a:endParaRPr lang="cs-CZ" sz="2200" dirty="0"/>
          </a:p>
          <a:p>
            <a:pPr marL="511175" indent="-457200">
              <a:buFont typeface="+mj-lt"/>
              <a:buAutoNum type="arabicPeriod"/>
            </a:pPr>
            <a:endParaRPr lang="cs-CZ" sz="2200" dirty="0"/>
          </a:p>
          <a:p>
            <a:pPr marL="511175" indent="-457200">
              <a:buFont typeface="+mj-lt"/>
              <a:buAutoNum type="arabicPeriod"/>
            </a:pPr>
            <a:r>
              <a:rPr lang="cs-CZ" sz="2200" dirty="0"/>
              <a:t>Kompetenční otázky</a:t>
            </a:r>
          </a:p>
          <a:p>
            <a:pPr marL="511175" lvl="0" indent="-457200">
              <a:buFont typeface="+mj-lt"/>
              <a:buAutoNum type="arabicPeriod"/>
            </a:pPr>
            <a:endParaRPr lang="cs-CZ" sz="2200" dirty="0"/>
          </a:p>
          <a:p>
            <a:pPr marL="511175" lvl="0" indent="-457200">
              <a:buFont typeface="+mj-lt"/>
              <a:buAutoNum type="arabicPeriod"/>
            </a:pPr>
            <a:r>
              <a:rPr lang="cs-CZ" sz="2200" dirty="0"/>
              <a:t>Ryze „technické vady“</a:t>
            </a:r>
          </a:p>
          <a:p>
            <a:pPr marL="700175" lvl="1" indent="-457200">
              <a:buFont typeface="+mj-lt"/>
              <a:buAutoNum type="arabicPeriod"/>
            </a:pPr>
            <a:endParaRPr lang="cs-CZ" sz="1600" dirty="0"/>
          </a:p>
          <a:p>
            <a:pPr marL="511175" lvl="0" indent="-457200">
              <a:buFont typeface="+mj-lt"/>
              <a:buAutoNum type="arabicPeriod"/>
            </a:pPr>
            <a:r>
              <a:rPr lang="cs-CZ" sz="2200" dirty="0"/>
              <a:t>Využití a zneužití institutů zákonodárného procesu</a:t>
            </a:r>
          </a:p>
          <a:p>
            <a:pPr marL="511175" lvl="0" indent="-457200">
              <a:buFont typeface="+mj-lt"/>
              <a:buAutoNum type="arabicPeriod"/>
            </a:pPr>
            <a:endParaRPr lang="cs-CZ" sz="2200" dirty="0"/>
          </a:p>
          <a:p>
            <a:pPr marL="511175" lvl="0" indent="-457200">
              <a:buFont typeface="+mj-lt"/>
              <a:buAutoNum type="arabicPeriod"/>
            </a:pPr>
            <a:r>
              <a:rPr lang="cs-CZ" sz="2200" dirty="0"/>
              <a:t>(Ostatní) omezení parlamentní debaty jakožto vada zákonodárného procesu</a:t>
            </a:r>
          </a:p>
          <a:p>
            <a:pPr marL="271463" lvl="0" indent="-217488"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271463" lvl="0" indent="-217488"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271463" lvl="0" indent="-217488"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271463" lvl="0" indent="-217488"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450850" lvl="1" indent="-207963">
              <a:buFont typeface="Arial" panose="020B0604020202020204" pitchFamily="34" charset="0"/>
              <a:buChar char="•"/>
            </a:pPr>
            <a:endParaRPr lang="cs-CZ" altLang="cs-CZ" sz="1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EC0C9E-4FB4-B611-18BE-A91BDACB9B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FBC273-CBB9-C8EB-A173-13858A83C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3908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cs-CZ" altLang="cs-CZ" dirty="0"/>
              <a:t>2.1. Kompetenční otázky </a:t>
            </a:r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957" y="1545770"/>
            <a:ext cx="8178954" cy="4702629"/>
          </a:xfrm>
        </p:spPr>
        <p:txBody>
          <a:bodyPr/>
          <a:lstStyle/>
          <a:p>
            <a:pPr marL="269875" indent="-215900">
              <a:buFont typeface="Wingdings" panose="05000000000000000000" pitchFamily="2" charset="2"/>
              <a:buChar char="§"/>
            </a:pPr>
            <a:endParaRPr lang="cs-CZ" altLang="cs-CZ" sz="2200" dirty="0"/>
          </a:p>
          <a:p>
            <a:pPr marL="269875" indent="-215900">
              <a:buFont typeface="Wingdings" panose="05000000000000000000" pitchFamily="2" charset="2"/>
              <a:buChar char="§"/>
            </a:pPr>
            <a:endParaRPr lang="cs-CZ" altLang="cs-CZ" sz="2200" dirty="0"/>
          </a:p>
          <a:p>
            <a:pPr marL="269875" indent="-215900">
              <a:buFont typeface="Wingdings" panose="05000000000000000000" pitchFamily="2" charset="2"/>
              <a:buChar char="§"/>
            </a:pPr>
            <a:r>
              <a:rPr lang="cs-CZ" altLang="cs-CZ" sz="2200" b="1" dirty="0"/>
              <a:t>prezidentovo veto:</a:t>
            </a:r>
          </a:p>
          <a:p>
            <a:pPr marL="528725" lvl="1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prezidentova 15ti denní lhůta pro veto → srov. </a:t>
            </a:r>
            <a:r>
              <a:rPr lang="cs-CZ" altLang="cs-CZ" sz="1800" dirty="0" err="1"/>
              <a:t>Pl</a:t>
            </a:r>
            <a:r>
              <a:rPr lang="cs-CZ" altLang="cs-CZ" sz="1800" dirty="0"/>
              <a:t>. ÚS 33/97</a:t>
            </a:r>
          </a:p>
          <a:p>
            <a:pPr marL="528725" lvl="1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nevrácení &amp; </a:t>
            </a:r>
            <a:r>
              <a:rPr lang="cs-CZ" altLang="cs-CZ" sz="1800" dirty="0" err="1"/>
              <a:t>nepodpis</a:t>
            </a:r>
            <a:r>
              <a:rPr lang="cs-CZ" altLang="cs-CZ" sz="1800" dirty="0"/>
              <a:t> → srov. </a:t>
            </a:r>
            <a:r>
              <a:rPr lang="cs-CZ" altLang="cs-CZ" sz="1800" dirty="0" err="1"/>
              <a:t>Pl</a:t>
            </a:r>
            <a:r>
              <a:rPr lang="cs-CZ" altLang="cs-CZ" sz="1800" dirty="0"/>
              <a:t>. ÚS 6/21</a:t>
            </a:r>
          </a:p>
          <a:p>
            <a:pPr marL="269875" indent="-215900">
              <a:buFont typeface="Wingdings" panose="05000000000000000000" pitchFamily="2" charset="2"/>
              <a:buChar char="§"/>
            </a:pPr>
            <a:endParaRPr lang="cs-CZ" altLang="cs-CZ" sz="2200" dirty="0"/>
          </a:p>
          <a:p>
            <a:pPr marL="269875" indent="-215900">
              <a:buFont typeface="Wingdings" panose="05000000000000000000" pitchFamily="2" charset="2"/>
              <a:buChar char="§"/>
            </a:pPr>
            <a:endParaRPr lang="cs-CZ" altLang="cs-CZ" sz="2200" dirty="0"/>
          </a:p>
          <a:p>
            <a:pPr marL="269875" indent="-215900">
              <a:buFont typeface="Wingdings" panose="05000000000000000000" pitchFamily="2" charset="2"/>
              <a:buChar char="§"/>
            </a:pPr>
            <a:r>
              <a:rPr lang="cs-CZ" altLang="cs-CZ" sz="2200" b="1" dirty="0"/>
              <a:t>Senát:</a:t>
            </a:r>
          </a:p>
          <a:p>
            <a:pPr marL="528725" lvl="1" indent="-285750">
              <a:buFont typeface="Arial" panose="020B0604020202020204" pitchFamily="34" charset="0"/>
              <a:buChar char="•"/>
            </a:pPr>
            <a:r>
              <a:rPr lang="cs-CZ" altLang="cs-CZ" sz="1800" b="1" dirty="0"/>
              <a:t>„překročení“ kompetencí </a:t>
            </a:r>
            <a:r>
              <a:rPr lang="cs-CZ" altLang="cs-CZ" sz="1800" dirty="0"/>
              <a:t>→ viz hlasování Senátu o zákonu, jehož součástí byla i novela zákona o státním rozpočtu – k tomu </a:t>
            </a:r>
            <a:r>
              <a:rPr lang="cs-CZ" altLang="cs-CZ" sz="1800" dirty="0" err="1"/>
              <a:t>Pl</a:t>
            </a:r>
            <a:r>
              <a:rPr lang="cs-CZ" altLang="cs-CZ" sz="1800" dirty="0"/>
              <a:t>. ÚS 21/01</a:t>
            </a:r>
          </a:p>
          <a:p>
            <a:pPr marL="528725" lvl="1" indent="-285750">
              <a:buFont typeface="Arial" panose="020B0604020202020204" pitchFamily="34" charset="0"/>
              <a:buChar char="•"/>
            </a:pPr>
            <a:r>
              <a:rPr lang="cs-CZ" altLang="cs-CZ" sz="1800" b="1" dirty="0"/>
              <a:t>„odepření“ kompetencí </a:t>
            </a:r>
            <a:r>
              <a:rPr lang="cs-CZ" altLang="cs-CZ" sz="1800" dirty="0"/>
              <a:t>→ viz výklad pojmu „volební zákon“ v </a:t>
            </a:r>
            <a:r>
              <a:rPr lang="cs-CZ" altLang="cs-CZ" sz="1800" dirty="0" err="1"/>
              <a:t>Pl</a:t>
            </a:r>
            <a:r>
              <a:rPr lang="cs-CZ" altLang="cs-CZ" sz="1800" dirty="0"/>
              <a:t>. ÚS 13/05</a:t>
            </a:r>
          </a:p>
          <a:p>
            <a:pPr marL="269875" indent="-215900">
              <a:buFont typeface="Wingdings" panose="05000000000000000000" pitchFamily="2" charset="2"/>
              <a:buChar char="§"/>
            </a:pPr>
            <a:endParaRPr lang="cs-CZ" altLang="cs-CZ" sz="22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65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cs-CZ" altLang="cs-CZ" dirty="0"/>
              <a:t>2.2. Technické vady </a:t>
            </a:r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957" y="1171576"/>
            <a:ext cx="8178954" cy="5076823"/>
          </a:xfrm>
        </p:spPr>
        <p:txBody>
          <a:bodyPr/>
          <a:lstStyle/>
          <a:p>
            <a:pPr marL="269875" indent="-215900">
              <a:buFont typeface="Wingdings" panose="05000000000000000000" pitchFamily="2" charset="2"/>
              <a:buChar char="§"/>
            </a:pPr>
            <a:r>
              <a:rPr lang="cs-CZ" altLang="cs-CZ" sz="2000" b="1" dirty="0"/>
              <a:t>opakování hlasování v PS: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 err="1"/>
              <a:t>Pl</a:t>
            </a:r>
            <a:r>
              <a:rPr lang="cs-CZ" altLang="cs-CZ" sz="1800" dirty="0"/>
              <a:t>. ÚS 5/02 (</a:t>
            </a:r>
            <a:r>
              <a:rPr lang="cs-CZ" altLang="cs-CZ" sz="1800" b="1" i="1" dirty="0"/>
              <a:t>tzv. technická novela </a:t>
            </a:r>
            <a:r>
              <a:rPr lang="cs-CZ" altLang="cs-CZ" sz="1800" b="1" i="1" dirty="0" err="1"/>
              <a:t>ObchZ</a:t>
            </a:r>
            <a:r>
              <a:rPr lang="cs-CZ" altLang="cs-CZ" sz="1800" dirty="0"/>
              <a:t>):</a:t>
            </a:r>
            <a:r>
              <a:rPr lang="cs-CZ" altLang="cs-CZ" sz="1800" b="1" i="1" dirty="0"/>
              <a:t> </a:t>
            </a:r>
          </a:p>
          <a:p>
            <a:pPr marL="746213" lvl="1" indent="-285750">
              <a:buClr>
                <a:srgbClr val="5AC8AF"/>
              </a:buClr>
              <a:buFont typeface="Arial" panose="020B0604020202020204" pitchFamily="34" charset="0"/>
              <a:buChar char="•"/>
            </a:pPr>
            <a:r>
              <a:rPr lang="cs-CZ" altLang="cs-CZ" sz="1600" dirty="0">
                <a:ea typeface="+mn-ea"/>
                <a:cs typeface="+mn-cs"/>
              </a:rPr>
              <a:t>opakování hlasování a návrat do 2. čtení (při vyhotovení se zjistilo, že „chybí“ vhodný pozměňovací návrh)</a:t>
            </a:r>
          </a:p>
          <a:p>
            <a:pPr marL="746213" lvl="1" indent="-285750">
              <a:buClr>
                <a:srgbClr val="5AC8AF"/>
              </a:buClr>
              <a:buFont typeface="Arial" panose="020B0604020202020204" pitchFamily="34" charset="0"/>
              <a:buChar char="•"/>
            </a:pPr>
            <a:r>
              <a:rPr lang="cs-CZ" altLang="cs-CZ" sz="1600" dirty="0">
                <a:ea typeface="+mn-ea"/>
                <a:cs typeface="+mn-cs"/>
              </a:rPr>
              <a:t>ÚS: nutný respekt  k pravidlům a zásadám legislativní činnosti („</a:t>
            </a:r>
            <a:r>
              <a:rPr lang="cs-CZ" altLang="cs-CZ" sz="1600" i="1" dirty="0">
                <a:ea typeface="+mn-ea"/>
                <a:cs typeface="+mn-cs"/>
              </a:rPr>
              <a:t>ne tedy každá vůle parlamentního orgánu, ale toliko taková, která zákon, </a:t>
            </a:r>
            <a:r>
              <a:rPr lang="cs-CZ" altLang="cs-CZ" sz="1600" i="1" u="sng" dirty="0">
                <a:ea typeface="+mn-ea"/>
                <a:cs typeface="+mn-cs"/>
              </a:rPr>
              <a:t>ať by již šlo o zákon ústavní nebo prostý (o jejím jednacím řádu), </a:t>
            </a:r>
            <a:r>
              <a:rPr lang="cs-CZ" altLang="cs-CZ" sz="1600" i="1" dirty="0">
                <a:ea typeface="+mn-ea"/>
                <a:cs typeface="+mn-cs"/>
              </a:rPr>
              <a:t>respektuje a z jeho mezí vychází, se může stát zákonem</a:t>
            </a:r>
            <a:r>
              <a:rPr lang="cs-CZ" altLang="cs-CZ" sz="1600" dirty="0">
                <a:ea typeface="+mn-ea"/>
                <a:cs typeface="+mn-cs"/>
              </a:rPr>
              <a:t>“)</a:t>
            </a:r>
          </a:p>
          <a:p>
            <a:pPr marL="746213" lvl="1" indent="-285750">
              <a:buClr>
                <a:srgbClr val="5AC8AF"/>
              </a:buClr>
              <a:buFont typeface="Arial" panose="020B0604020202020204" pitchFamily="34" charset="0"/>
              <a:buChar char="•"/>
            </a:pPr>
            <a:r>
              <a:rPr lang="cs-CZ" altLang="cs-CZ" sz="1600" b="1" dirty="0">
                <a:ea typeface="+mn-ea"/>
                <a:cs typeface="+mn-cs"/>
              </a:rPr>
              <a:t>→ zákon zrušen!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 err="1"/>
              <a:t>Pl</a:t>
            </a:r>
            <a:r>
              <a:rPr lang="cs-CZ" altLang="cs-CZ" sz="1800" dirty="0"/>
              <a:t>. ÚS 12/02 (</a:t>
            </a:r>
            <a:r>
              <a:rPr lang="cs-CZ" altLang="cs-CZ" sz="1800" b="1" i="1" dirty="0"/>
              <a:t>tzv. zákon o transformaci ČD</a:t>
            </a:r>
            <a:r>
              <a:rPr lang="cs-CZ" altLang="cs-CZ" sz="1800" dirty="0"/>
              <a:t>):</a:t>
            </a:r>
          </a:p>
          <a:p>
            <a:pPr marL="746213" lvl="1" indent="-285750">
              <a:buClr>
                <a:srgbClr val="5AC8AF"/>
              </a:buClr>
              <a:buFont typeface="Arial" panose="020B0604020202020204" pitchFamily="34" charset="0"/>
              <a:buChar char="•"/>
            </a:pPr>
            <a:r>
              <a:rPr lang="cs-CZ" altLang="cs-CZ" sz="1600" dirty="0">
                <a:ea typeface="+mn-ea"/>
                <a:cs typeface="+mn-cs"/>
              </a:rPr>
              <a:t>námitka poslance o „chybném“ záznamu výsledku hlasování, ale uplatněna až při projednávání dalšího bodu</a:t>
            </a:r>
          </a:p>
          <a:p>
            <a:pPr marL="746213" lvl="1" indent="-285750">
              <a:buClr>
                <a:srgbClr val="5AC8AF"/>
              </a:buClr>
              <a:buFont typeface="Arial" panose="020B0604020202020204" pitchFamily="34" charset="0"/>
              <a:buChar char="•"/>
            </a:pPr>
            <a:r>
              <a:rPr lang="cs-CZ" altLang="cs-CZ" sz="1600" dirty="0">
                <a:ea typeface="+mn-ea"/>
                <a:cs typeface="+mn-cs"/>
              </a:rPr>
              <a:t>ÚS: OK, ale „</a:t>
            </a:r>
            <a:r>
              <a:rPr lang="cs-CZ" altLang="cs-CZ" sz="1600" i="1" dirty="0">
                <a:ea typeface="+mn-ea"/>
                <a:cs typeface="+mn-cs"/>
              </a:rPr>
              <a:t>spatřuje důvodnost detailnější úpravy podmínek opakování hlasování v zákonu o jednacím řádu Poslanecké sněmovny</a:t>
            </a:r>
            <a:r>
              <a:rPr lang="cs-CZ" altLang="cs-CZ" sz="1600" dirty="0">
                <a:ea typeface="+mn-ea"/>
                <a:cs typeface="+mn-cs"/>
              </a:rPr>
              <a:t>“</a:t>
            </a:r>
          </a:p>
          <a:p>
            <a:pPr marL="746213" lvl="1" indent="-285750">
              <a:buFont typeface="Courier New" panose="02070309020205020404" pitchFamily="49" charset="0"/>
              <a:buChar char="o"/>
            </a:pPr>
            <a:endParaRPr lang="cs-CZ" altLang="cs-CZ" sz="2200" dirty="0"/>
          </a:p>
          <a:p>
            <a:pPr marL="269875" indent="-215900">
              <a:buFont typeface="Wingdings" panose="05000000000000000000" pitchFamily="2" charset="2"/>
              <a:buChar char="§"/>
            </a:pPr>
            <a:r>
              <a:rPr lang="cs-CZ" altLang="cs-CZ" sz="2000" dirty="0" err="1"/>
              <a:t>Pl</a:t>
            </a:r>
            <a:r>
              <a:rPr lang="cs-CZ" altLang="cs-CZ" sz="2000" dirty="0"/>
              <a:t>. ÚS 23/04 (</a:t>
            </a:r>
            <a:r>
              <a:rPr lang="cs-CZ" altLang="cs-CZ" sz="2000" b="1" i="1" dirty="0"/>
              <a:t>legislativně-technické změny </a:t>
            </a:r>
            <a:r>
              <a:rPr lang="cs-CZ" altLang="cs-CZ" sz="2000" dirty="0"/>
              <a:t>před postoupením návrhu do Senátu) = nutná vlastní </a:t>
            </a:r>
            <a:r>
              <a:rPr lang="cs-CZ" altLang="cs-CZ" sz="2000" b="1" dirty="0"/>
              <a:t>zdrženlivost</a:t>
            </a:r>
            <a:r>
              <a:rPr lang="cs-CZ" altLang="cs-CZ" sz="2000" dirty="0"/>
              <a:t> ÚS → </a:t>
            </a:r>
            <a:r>
              <a:rPr lang="cs-CZ" altLang="cs-CZ" sz="2000" i="1" dirty="0"/>
              <a:t>OK</a:t>
            </a:r>
            <a:endParaRPr lang="cs-CZ" altLang="cs-CZ" sz="2000" b="1" dirty="0"/>
          </a:p>
          <a:p>
            <a:pPr marL="53975" indent="0">
              <a:buNone/>
            </a:pPr>
            <a:endParaRPr lang="cs-CZ" altLang="cs-CZ" sz="22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832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252538" indent="-1252538"/>
            <a:r>
              <a:rPr lang="cs-CZ" altLang="cs-CZ" dirty="0"/>
              <a:t>2.3.1.  </a:t>
            </a:r>
            <a:r>
              <a:rPr lang="cs-CZ" altLang="cs-CZ" sz="1800" dirty="0"/>
              <a:t>Využití a zneužití institutů zákonodárného procesu: </a:t>
            </a:r>
            <a:br>
              <a:rPr lang="cs-CZ" altLang="cs-CZ" sz="1800" dirty="0"/>
            </a:br>
            <a:r>
              <a:rPr lang="cs-CZ" altLang="cs-CZ" sz="2800" dirty="0"/>
              <a:t>SBĚRNÉ NOVELY  </a:t>
            </a:r>
            <a:endParaRPr lang="cs-CZ" altLang="cs-CZ" sz="2800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957" y="1545770"/>
            <a:ext cx="8178954" cy="4702629"/>
          </a:xfrm>
        </p:spPr>
        <p:txBody>
          <a:bodyPr/>
          <a:lstStyle/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8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8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err="1"/>
              <a:t>Pl</a:t>
            </a:r>
            <a:r>
              <a:rPr lang="cs-CZ" altLang="cs-CZ" sz="1800" dirty="0"/>
              <a:t>. ÚS 21/01 (</a:t>
            </a:r>
            <a:r>
              <a:rPr lang="cs-CZ" altLang="cs-CZ" sz="1800" b="1" i="1" dirty="0"/>
              <a:t>novelizace státního rozpočtu v rámci sběrné novely</a:t>
            </a:r>
            <a:r>
              <a:rPr lang="cs-CZ" altLang="cs-CZ" sz="1800" dirty="0"/>
              <a:t>): </a:t>
            </a:r>
          </a:p>
          <a:p>
            <a:pPr marL="458875" lvl="1" indent="-215900">
              <a:buFont typeface="Wingdings" panose="05000000000000000000" pitchFamily="2" charset="2"/>
              <a:buChar char="§"/>
            </a:pPr>
            <a:r>
              <a:rPr lang="cs-CZ" altLang="cs-CZ" sz="1600" dirty="0"/>
              <a:t>ústavně konformní jen tehdy, je-li meritorní souvislost, jinak rozpor se smyslem a zásadami legislativního procesu </a:t>
            </a:r>
          </a:p>
          <a:p>
            <a:pPr marL="458875" lvl="1" indent="-215900">
              <a:buFont typeface="Wingdings" panose="05000000000000000000" pitchFamily="2" charset="2"/>
              <a:buChar char="§"/>
            </a:pPr>
            <a:r>
              <a:rPr lang="cs-CZ" sz="1600" dirty="0"/>
              <a:t>procedura musí umožnit reálné posouzení a projednání předlohy parlamentem, </a:t>
            </a:r>
            <a:r>
              <a:rPr lang="cs-CZ" sz="1600" u="sng" dirty="0"/>
              <a:t>zejména opozicí </a:t>
            </a:r>
          </a:p>
          <a:p>
            <a:pPr marL="458875" lvl="1" indent="-215900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271463" indent="-18415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600" dirty="0"/>
          </a:p>
          <a:p>
            <a:pPr marL="271463" indent="-1841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err="1"/>
              <a:t>Pl</a:t>
            </a:r>
            <a:r>
              <a:rPr lang="cs-CZ" altLang="cs-CZ" sz="1800" dirty="0"/>
              <a:t>. ÚS 24/07 </a:t>
            </a:r>
            <a:r>
              <a:rPr lang="cs-CZ" altLang="cs-CZ" sz="1800" i="1" dirty="0"/>
              <a:t>(</a:t>
            </a:r>
            <a:r>
              <a:rPr lang="cs-CZ" altLang="cs-CZ" sz="1800" b="1" i="1" dirty="0"/>
              <a:t>Topolánkův batoh</a:t>
            </a:r>
            <a:r>
              <a:rPr lang="cs-CZ" altLang="cs-CZ" sz="1800" i="1" dirty="0"/>
              <a:t>):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/>
              <a:t>pro dodržení procedury v zásadě stačí dodržet lhůty stanovené jednacím řádem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/>
              <a:t>maxima obsahové konzistentnosti zákona jako derogační důvod </a:t>
            </a:r>
            <a:r>
              <a:rPr lang="cs-CZ" sz="1600" u="sng" dirty="0"/>
              <a:t>jen v extrémních situacích 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/>
              <a:t>ÚS zdůrazňuje </a:t>
            </a:r>
            <a:r>
              <a:rPr lang="cs-CZ" sz="1600" u="sng" dirty="0"/>
              <a:t>vlastní zdrženlivost </a:t>
            </a:r>
            <a:r>
              <a:rPr lang="cs-CZ" sz="1600" dirty="0"/>
              <a:t>a návrh zamítá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 err="1"/>
              <a:t>disentující</a:t>
            </a:r>
            <a:r>
              <a:rPr lang="cs-CZ" sz="1600" dirty="0"/>
              <a:t> menšina namítá výrazné popření dosavadní judikatury 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2446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719F9-705D-6542-8819-E5E56BDE3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D8A79D87-9D06-6E0F-C7E1-CAB42CB0F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252538" indent="-1252538"/>
            <a:r>
              <a:rPr lang="cs-CZ" altLang="cs-CZ" dirty="0"/>
              <a:t>2.3.2.  </a:t>
            </a:r>
            <a:r>
              <a:rPr lang="cs-CZ" altLang="cs-CZ" sz="1800" dirty="0"/>
              <a:t>Využití a zneužití institutů zákonodárného procesu: </a:t>
            </a:r>
            <a:r>
              <a:rPr lang="cs-CZ" altLang="cs-CZ" sz="2800" dirty="0"/>
              <a:t>PŘÍLEPKY</a:t>
            </a:r>
            <a:r>
              <a:rPr lang="cs-CZ" altLang="cs-CZ" dirty="0"/>
              <a:t> </a:t>
            </a:r>
            <a:endParaRPr lang="cs-CZ" altLang="cs-CZ" i="1" dirty="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83F5C5D-2AF0-25D3-7EC5-FE51D03B0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957" y="1491344"/>
            <a:ext cx="8178954" cy="4757056"/>
          </a:xfrm>
        </p:spPr>
        <p:txBody>
          <a:bodyPr/>
          <a:lstStyle/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zásadní nález </a:t>
            </a:r>
            <a:r>
              <a:rPr lang="cs-CZ" altLang="cs-CZ" sz="1800" b="1" dirty="0" err="1"/>
              <a:t>Pl</a:t>
            </a:r>
            <a:r>
              <a:rPr lang="cs-CZ" altLang="cs-CZ" sz="1800" b="1" dirty="0"/>
              <a:t>. ÚS 77/06</a:t>
            </a:r>
            <a:r>
              <a:rPr lang="cs-CZ" altLang="cs-CZ" sz="1800" dirty="0"/>
              <a:t>: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porušení dělby moci a parlamentní a veřejné debaty, principu tvorby souladného, přehledného a předvídatelného práva (atributy demokratického právního státu) + obcházení práva zákonodárné iniciativy a práva vlády se k návrhu vyjádřit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nutný úzký vztah obsahu i účelu </a:t>
            </a:r>
            <a:r>
              <a:rPr lang="cs-CZ" sz="1600" dirty="0"/>
              <a:t>původního návrhu zákona a pozměňovacího návrhu </a:t>
            </a:r>
            <a:endParaRPr lang="cs-CZ" altLang="cs-CZ" sz="1600" dirty="0"/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800" dirty="0"/>
          </a:p>
          <a:p>
            <a:pPr marL="271463" indent="-1841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později však závěry mírněny: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 err="1"/>
              <a:t>Pl</a:t>
            </a:r>
            <a:r>
              <a:rPr lang="cs-CZ" sz="1600" dirty="0"/>
              <a:t>. ÚS 56/05 (</a:t>
            </a:r>
            <a:r>
              <a:rPr lang="cs-CZ" sz="1600" b="1" i="1" dirty="0" err="1"/>
              <a:t>squeeze</a:t>
            </a:r>
            <a:r>
              <a:rPr lang="cs-CZ" sz="1600" b="1" i="1" dirty="0"/>
              <a:t>-out)</a:t>
            </a:r>
            <a:r>
              <a:rPr lang="cs-CZ" sz="1600" dirty="0"/>
              <a:t> → úzký vs. široký vztah + proporcionalita (jinak materiálně bezvadný zákon nemá být rušen jen pro porušení procedury)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 err="1"/>
              <a:t>Pl</a:t>
            </a:r>
            <a:r>
              <a:rPr lang="cs-CZ" sz="1600" dirty="0"/>
              <a:t>. ÚS 10/09 (</a:t>
            </a:r>
            <a:r>
              <a:rPr lang="cs-CZ" sz="1600" b="1" i="1" dirty="0" err="1"/>
              <a:t>náhubkový</a:t>
            </a:r>
            <a:r>
              <a:rPr lang="cs-CZ" sz="1600" b="1" i="1" dirty="0"/>
              <a:t> zákon</a:t>
            </a:r>
            <a:r>
              <a:rPr lang="cs-CZ" sz="1600" dirty="0"/>
              <a:t>) → nutné extenzivní překročení + pro derogaci musejí být obsah i účel</a:t>
            </a:r>
            <a:r>
              <a:rPr lang="cs-CZ" sz="1600" b="1" dirty="0"/>
              <a:t> </a:t>
            </a:r>
            <a:r>
              <a:rPr lang="cs-CZ" sz="1600" u="sng" dirty="0"/>
              <a:t>výrazně vzdáleny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800" b="1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nejnověji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Pl</a:t>
            </a:r>
            <a:r>
              <a:rPr lang="cs-CZ" altLang="cs-CZ" sz="1800" b="1" dirty="0"/>
              <a:t>. ÚS 41/23 </a:t>
            </a:r>
            <a:r>
              <a:rPr lang="cs-CZ" altLang="cs-CZ" sz="1800" dirty="0"/>
              <a:t>(</a:t>
            </a:r>
            <a:r>
              <a:rPr lang="cs-CZ" altLang="cs-CZ" sz="1800" i="1" dirty="0"/>
              <a:t>„</a:t>
            </a:r>
            <a:r>
              <a:rPr lang="cs-CZ" altLang="cs-CZ" sz="1800" b="1" i="1" dirty="0"/>
              <a:t>Lex Babiš II</a:t>
            </a:r>
            <a:r>
              <a:rPr lang="cs-CZ" altLang="cs-CZ" sz="1800" i="1" dirty="0"/>
              <a:t>“ </a:t>
            </a:r>
            <a:r>
              <a:rPr lang="cs-CZ" altLang="cs-CZ" sz="1800" dirty="0"/>
              <a:t>z 4. 12. 2024):</a:t>
            </a:r>
          </a:p>
          <a:p>
            <a:pPr marL="528725" lvl="1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ÚS se vrací k tezi, že z protiústavního legislativního procesu nemůže vzniknout ústavně konformní akt; přílepky jakožto protiústavní instituty narušující právní stát</a:t>
            </a:r>
          </a:p>
          <a:p>
            <a:pPr marL="528725" lvl="1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definice přílepku se zpřísňuje + </a:t>
            </a:r>
            <a:r>
              <a:rPr lang="cs-CZ" altLang="cs-CZ" sz="1600" u="sng" dirty="0"/>
              <a:t>přílepek není ani nástroj proti obstrukcím </a:t>
            </a:r>
            <a:r>
              <a:rPr lang="cs-CZ" altLang="cs-CZ" sz="1600" dirty="0"/>
              <a:t>– dle ÚS byla diskuse široká a dostatečná </a:t>
            </a:r>
            <a:r>
              <a:rPr lang="cs-CZ" sz="1600" dirty="0"/>
              <a:t>→</a:t>
            </a:r>
            <a:r>
              <a:rPr lang="cs-CZ" altLang="cs-CZ" sz="1600" dirty="0"/>
              <a:t> opět posvěcuje ukončení rozpravy hlasováním</a:t>
            </a:r>
          </a:p>
          <a:p>
            <a:pPr marL="528725" lvl="1" indent="-285750">
              <a:buFont typeface="Arial" panose="020B0604020202020204" pitchFamily="34" charset="0"/>
              <a:buChar char="•"/>
            </a:pPr>
            <a:r>
              <a:rPr lang="cs-CZ" sz="1600" u="sng" dirty="0"/>
              <a:t>→ </a:t>
            </a:r>
            <a:r>
              <a:rPr lang="cs-CZ" sz="1600" b="1" u="sng" dirty="0"/>
              <a:t>z čistě procedurálních důvodů ruší (!!!) </a:t>
            </a:r>
            <a:r>
              <a:rPr lang="cs-CZ" sz="1600" u="sng" dirty="0"/>
              <a:t>+ nabádá k novele jednacího řádu </a:t>
            </a:r>
            <a:endParaRPr lang="cs-CZ" sz="1600" b="1" u="sng" dirty="0"/>
          </a:p>
          <a:p>
            <a:pPr marL="528725" lvl="1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silný a velmi kritický disent 6 soudkyň a soudců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F948B2-32E9-E89E-5AEC-E62E21DB75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2000F9-B788-1C1F-DE4E-F8B4FF6AF9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478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E010B-1B57-1C85-237B-AF7CFE921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49CD0E6E-7030-6A39-6F83-598806F68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252538" indent="-1252538"/>
            <a:r>
              <a:rPr lang="cs-CZ" altLang="cs-CZ" dirty="0"/>
              <a:t>2.3.3.  </a:t>
            </a:r>
            <a:r>
              <a:rPr lang="cs-CZ" altLang="cs-CZ" sz="1800" dirty="0"/>
              <a:t>Využití a zneužití institutů zákonodárného procesu: </a:t>
            </a:r>
            <a:br>
              <a:rPr lang="cs-CZ" altLang="cs-CZ" sz="1800" dirty="0"/>
            </a:br>
            <a:r>
              <a:rPr lang="cs-CZ" altLang="cs-CZ" sz="2800" dirty="0"/>
              <a:t>KOMPLEXNÍ POZMĚŇOVACÍ NÁVRHY  </a:t>
            </a:r>
            <a:endParaRPr lang="cs-CZ" altLang="cs-CZ" sz="2800" i="1" dirty="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447B21A2-A9F9-4D8C-BE0B-300CFF9936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957" y="1491344"/>
            <a:ext cx="8178954" cy="4757056"/>
          </a:xfrm>
        </p:spPr>
        <p:txBody>
          <a:bodyPr/>
          <a:lstStyle/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1800" b="1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 err="1"/>
              <a:t>Pl</a:t>
            </a:r>
            <a:r>
              <a:rPr lang="cs-CZ" altLang="cs-CZ" sz="1800" b="1" dirty="0"/>
              <a:t>. ÚS 39/08 </a:t>
            </a:r>
            <a:r>
              <a:rPr lang="cs-CZ" altLang="cs-CZ" sz="1800" dirty="0"/>
              <a:t>(</a:t>
            </a:r>
            <a:r>
              <a:rPr lang="cs-CZ" altLang="cs-CZ" sz="1800" b="1" i="1" dirty="0"/>
              <a:t>novelizace zákona o soudech a soudcích</a:t>
            </a:r>
            <a:r>
              <a:rPr lang="cs-CZ" altLang="cs-CZ" sz="1800" dirty="0"/>
              <a:t>):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reglementovaná součást práva (přijata tak i LZPS)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navrhovatel zůstává „pánem“ návrhu, takže OK (odlišení od přílepků = u nich není věcná souvislost)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800" dirty="0"/>
          </a:p>
          <a:p>
            <a:pPr marL="271463" indent="-1841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err="1"/>
              <a:t>Pl</a:t>
            </a:r>
            <a:r>
              <a:rPr lang="cs-CZ" altLang="cs-CZ" sz="1800" dirty="0"/>
              <a:t>. ÚS 21/14 </a:t>
            </a:r>
            <a:r>
              <a:rPr lang="cs-CZ" altLang="cs-CZ" sz="1800" i="1" dirty="0"/>
              <a:t>(</a:t>
            </a:r>
            <a:r>
              <a:rPr lang="cs-CZ" altLang="cs-CZ" sz="1800" b="1" i="1" dirty="0"/>
              <a:t>zákon o státní službě</a:t>
            </a:r>
            <a:r>
              <a:rPr lang="cs-CZ" altLang="cs-CZ" sz="1800" i="1" dirty="0"/>
              <a:t>):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/>
              <a:t>prosté nerespektování jednacího řádu nemůže být derogačním důvodem → nutnost porušit buď </a:t>
            </a:r>
            <a:r>
              <a:rPr lang="cs-CZ" sz="1600" u="sng" dirty="0"/>
              <a:t>přímo ústavní normu nebo ústavně garantované právo, princip nebo hodnotu </a:t>
            </a:r>
            <a:r>
              <a:rPr lang="cs-CZ" sz="1600" dirty="0"/>
              <a:t>(právní jistota, předvídatelnost práva plynoucí z právního státu, ochrana menšin)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/>
              <a:t>komplexní pozměňovací návrhy tolerovány, ale nelze tak předložit zcela nové znění celého zákona (tento případ) </a:t>
            </a:r>
            <a:r>
              <a:rPr lang="cs-CZ" sz="1600" u="sng" dirty="0"/>
              <a:t>→  nepochybné porušení legislativních pravidel v míře, která je v rozporu s Ústavou (!!!)</a:t>
            </a:r>
          </a:p>
          <a:p>
            <a:pPr marL="446088" lvl="2" indent="-174625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b="1" dirty="0"/>
              <a:t>ALE princip proporcionality </a:t>
            </a:r>
            <a:r>
              <a:rPr lang="cs-CZ" sz="1600" dirty="0"/>
              <a:t>(ala </a:t>
            </a:r>
            <a:r>
              <a:rPr lang="cs-CZ" sz="1600" i="1" dirty="0" err="1"/>
              <a:t>squeezee-outový</a:t>
            </a:r>
            <a:r>
              <a:rPr lang="cs-CZ" sz="1600" i="1" dirty="0"/>
              <a:t> nález</a:t>
            </a:r>
            <a:r>
              <a:rPr lang="cs-CZ" sz="1600" dirty="0"/>
              <a:t>) a důraz na právní jistotu – zákon obstál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23C090-6F29-FA65-DC57-BC01040D7F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40182F-86CC-3115-4FEA-457E6C0978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412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6088" indent="-446088"/>
            <a:r>
              <a:rPr lang="cs-CZ" altLang="cs-CZ" dirty="0"/>
              <a:t>2.3.4. Legislativní nouze </a:t>
            </a:r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957" y="1171576"/>
            <a:ext cx="8178954" cy="5076824"/>
          </a:xfrm>
        </p:spPr>
        <p:txBody>
          <a:bodyPr/>
          <a:lstStyle/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 err="1"/>
              <a:t>Pl</a:t>
            </a:r>
            <a:r>
              <a:rPr lang="cs-CZ" altLang="cs-CZ" sz="1800" b="1" dirty="0"/>
              <a:t>. ÚS 55/10</a:t>
            </a:r>
            <a:r>
              <a:rPr lang="cs-CZ" altLang="cs-CZ" sz="1800" dirty="0"/>
              <a:t>: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restriktivní vymezení podmínek pro vyhlášení (vždy podmínka mimořádných okolností + zákonem předvídané okolnosti)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zásah do práv opozice jakožto derogační důvod pro porušení demokratických principů ovládajících legislativní proces (ochrana menšin)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ÚS: průběh legislativního procesu je a musí být referenčním hlediskem pro ÚS, nelze trvat na striktním principu proporcionality → </a:t>
            </a:r>
            <a:r>
              <a:rPr lang="cs-CZ" altLang="cs-CZ" sz="1600" b="1" dirty="0"/>
              <a:t>zohledněno časové hledisko, nikoliv proporcionalita (!)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dále aplikuje a rozvíjí a </a:t>
            </a:r>
            <a:r>
              <a:rPr lang="cs-CZ" altLang="cs-CZ" sz="1600" b="1" dirty="0" err="1"/>
              <a:t>Pl</a:t>
            </a:r>
            <a:r>
              <a:rPr lang="cs-CZ" altLang="cs-CZ" sz="1600" b="1" dirty="0"/>
              <a:t>. ÚS 53/10 </a:t>
            </a:r>
            <a:r>
              <a:rPr lang="cs-CZ" altLang="cs-CZ" sz="1600" dirty="0"/>
              <a:t>(</a:t>
            </a:r>
            <a:r>
              <a:rPr lang="cs-CZ" altLang="cs-CZ" sz="1600" u="sng" dirty="0"/>
              <a:t>obstrukce dle ÚS není onou mimořádnou okolností)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 err="1"/>
              <a:t>Pl</a:t>
            </a:r>
            <a:r>
              <a:rPr lang="cs-CZ" altLang="cs-CZ" sz="1800" b="1" dirty="0"/>
              <a:t>. ÚS 17/11 </a:t>
            </a:r>
            <a:r>
              <a:rPr lang="cs-CZ" altLang="cs-CZ" sz="1800" dirty="0"/>
              <a:t>(</a:t>
            </a:r>
            <a:r>
              <a:rPr lang="cs-CZ" altLang="cs-CZ" sz="1800" b="1" i="1" dirty="0"/>
              <a:t>dodatečné zdanění FVE</a:t>
            </a:r>
            <a:r>
              <a:rPr lang="cs-CZ" altLang="cs-CZ" sz="1800" dirty="0"/>
              <a:t>):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musí být materiálně dotčeno jádro demokratické parlamentní diskuse 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opozice se musí cítit dotčena a toto také namítat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err="1"/>
              <a:t>Pl</a:t>
            </a:r>
            <a:r>
              <a:rPr lang="cs-CZ" altLang="cs-CZ" sz="1800" dirty="0"/>
              <a:t>. ÚS 20/21 a </a:t>
            </a:r>
            <a:r>
              <a:rPr lang="cs-CZ" altLang="cs-CZ" sz="1800" dirty="0" err="1"/>
              <a:t>Pl</a:t>
            </a:r>
            <a:r>
              <a:rPr lang="cs-CZ" altLang="cs-CZ" sz="1800" dirty="0"/>
              <a:t>. ÚS 7/22 (</a:t>
            </a:r>
            <a:r>
              <a:rPr lang="cs-CZ" altLang="cs-CZ" sz="1800" b="1" i="1" dirty="0"/>
              <a:t>pandemický zákon a jeho novelizace</a:t>
            </a:r>
            <a:r>
              <a:rPr lang="cs-CZ" altLang="cs-CZ" sz="1800" dirty="0"/>
              <a:t>)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pandemie ≠ mimořádná okolnost sama o sobě, ale v obou případech materiálně dána</a:t>
            </a:r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 obou případech byl dán také dostatečný prostor pro diskusi a názory opozice</a:t>
            </a:r>
          </a:p>
          <a:p>
            <a:pPr marL="269875" indent="-215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altLang="cs-CZ" sz="2000" dirty="0"/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800" dirty="0"/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800" dirty="0"/>
          </a:p>
          <a:p>
            <a:pPr marL="446088" indent="-174625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Konference Moderní sněmovna / Pravidla legislativního procesu v judikatuře Ústavního soudu  </a:t>
            </a:r>
          </a:p>
          <a:p>
            <a:r>
              <a:rPr lang="cs-CZ" dirty="0"/>
              <a:t>JUDr. Marie Zámečníková, Ph.D. / marie.zamecnikova@law.muni.cz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40280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4-3-cz.potx" id="{68A68DFD-0BCB-4A92-B944-686A15132EB6}" vid="{6A659D80-735C-4978-B1B3-68A4B27105F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muni-law-prezentace-4-3-cz</Template>
  <TotalTime>21546</TotalTime>
  <Words>2333</Words>
  <Application>Microsoft Office PowerPoint</Application>
  <PresentationFormat>Předvádění na obrazovce (4:3)</PresentationFormat>
  <Paragraphs>310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Courier New</vt:lpstr>
      <vt:lpstr>Tahoma</vt:lpstr>
      <vt:lpstr>Wingdings</vt:lpstr>
      <vt:lpstr>Prezentace_MU_CZ</vt:lpstr>
      <vt:lpstr>Pravidla legislativního procesu  v judikatuře Ústavního soudu </vt:lpstr>
      <vt:lpstr>1. Česká právní úprava - § 68 odst. 2 ZÚS  </vt:lpstr>
      <vt:lpstr>2. Typizace vad a zkoumaných problémů</vt:lpstr>
      <vt:lpstr>2.1. Kompetenční otázky </vt:lpstr>
      <vt:lpstr>2.2. Technické vady </vt:lpstr>
      <vt:lpstr>2.3.1.  Využití a zneužití institutů zákonodárného procesu:  SBĚRNÉ NOVELY  </vt:lpstr>
      <vt:lpstr>2.3.2.  Využití a zneužití institutů zákonodárného procesu: PŘÍLEPKY </vt:lpstr>
      <vt:lpstr>2.3.3.  Využití a zneužití institutů zákonodárného procesu:  KOMPLEXNÍ POZMĚŇOVACÍ NÁVRHY  </vt:lpstr>
      <vt:lpstr>2.3.4. Legislativní nouze </vt:lpstr>
      <vt:lpstr>2.3.4. Legislativní nouze </vt:lpstr>
      <vt:lpstr>2.4. (Ostatní) omezení parlamentní debaty</vt:lpstr>
      <vt:lpstr>3. Vývoj judikatury v čase</vt:lpstr>
      <vt:lpstr>3. Vývoj judikatury k zákonodárnému procesu v čase</vt:lpstr>
      <vt:lpstr>4. Současný stav</vt:lpstr>
      <vt:lpstr>4. Proč je současný stav problematický?</vt:lpstr>
      <vt:lpstr>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pořádek ČR, materiální jádro</dc:title>
  <dc:creator>MZ</dc:creator>
  <cp:lastModifiedBy>Mgr. Lucie Potůčková</cp:lastModifiedBy>
  <cp:revision>78</cp:revision>
  <cp:lastPrinted>2025-04-23T11:51:48Z</cp:lastPrinted>
  <dcterms:created xsi:type="dcterms:W3CDTF">2023-02-03T09:59:26Z</dcterms:created>
  <dcterms:modified xsi:type="dcterms:W3CDTF">2025-04-24T04:41:38Z</dcterms:modified>
</cp:coreProperties>
</file>