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  <p:sldId id="265" r:id="rId9"/>
    <p:sldId id="267" r:id="rId10"/>
    <p:sldId id="268" r:id="rId11"/>
    <p:sldId id="266" r:id="rId12"/>
    <p:sldId id="264" r:id="rId1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A6A6"/>
    <a:srgbClr val="FBEFEF"/>
    <a:srgbClr val="F7E0E0"/>
    <a:srgbClr val="FFFFF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taM\Documents\statisti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taM\Documents\statistik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taM\Documents\statistik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taM\Documents\statistik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Délka projednávání návrhů</a:t>
            </a:r>
            <a:r>
              <a:rPr lang="cs-CZ" baseline="0"/>
              <a:t> zákonů (v měsících), 6. až 9. VO (počet návrhů)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6. VO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List3!$A$19:$A$26</c:f>
              <c:strCache>
                <c:ptCount val="8"/>
                <c:pt idx="0">
                  <c:v>&lt;2</c:v>
                </c:pt>
                <c:pt idx="1">
                  <c:v>2-4</c:v>
                </c:pt>
                <c:pt idx="2">
                  <c:v>4-6</c:v>
                </c:pt>
                <c:pt idx="3">
                  <c:v>6-8</c:v>
                </c:pt>
                <c:pt idx="4">
                  <c:v>8-10</c:v>
                </c:pt>
                <c:pt idx="5">
                  <c:v>10-12</c:v>
                </c:pt>
                <c:pt idx="6">
                  <c:v>12-14</c:v>
                </c:pt>
                <c:pt idx="7">
                  <c:v>14&lt;</c:v>
                </c:pt>
              </c:strCache>
            </c:strRef>
          </c:cat>
          <c:val>
            <c:numRef>
              <c:f>List3!$B$19:$B$26</c:f>
              <c:numCache>
                <c:formatCode>General</c:formatCode>
                <c:ptCount val="8"/>
                <c:pt idx="0">
                  <c:v>8</c:v>
                </c:pt>
                <c:pt idx="1">
                  <c:v>44</c:v>
                </c:pt>
                <c:pt idx="2">
                  <c:v>65</c:v>
                </c:pt>
                <c:pt idx="3">
                  <c:v>119</c:v>
                </c:pt>
                <c:pt idx="4">
                  <c:v>49</c:v>
                </c:pt>
                <c:pt idx="5">
                  <c:v>26</c:v>
                </c:pt>
                <c:pt idx="6">
                  <c:v>20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2-4DFB-97B2-012C84E5A8FA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7. VO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List3!$C$19:$C$26</c:f>
              <c:numCache>
                <c:formatCode>General</c:formatCode>
                <c:ptCount val="8"/>
                <c:pt idx="0">
                  <c:v>2</c:v>
                </c:pt>
                <c:pt idx="1">
                  <c:v>22</c:v>
                </c:pt>
                <c:pt idx="2">
                  <c:v>75</c:v>
                </c:pt>
                <c:pt idx="3">
                  <c:v>81</c:v>
                </c:pt>
                <c:pt idx="4">
                  <c:v>57</c:v>
                </c:pt>
                <c:pt idx="5">
                  <c:v>47</c:v>
                </c:pt>
                <c:pt idx="6">
                  <c:v>31</c:v>
                </c:pt>
                <c:pt idx="7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62-4DFB-97B2-012C84E5A8FA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8. VO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val>
            <c:numRef>
              <c:f>List3!$D$19:$D$26</c:f>
              <c:numCache>
                <c:formatCode>General</c:formatCode>
                <c:ptCount val="8"/>
                <c:pt idx="0">
                  <c:v>75</c:v>
                </c:pt>
                <c:pt idx="1">
                  <c:v>19</c:v>
                </c:pt>
                <c:pt idx="2">
                  <c:v>25</c:v>
                </c:pt>
                <c:pt idx="3">
                  <c:v>39</c:v>
                </c:pt>
                <c:pt idx="4">
                  <c:v>39</c:v>
                </c:pt>
                <c:pt idx="5">
                  <c:v>30</c:v>
                </c:pt>
                <c:pt idx="6">
                  <c:v>42</c:v>
                </c:pt>
                <c:pt idx="7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62-4DFB-97B2-012C84E5A8FA}"/>
            </c:ext>
          </c:extLst>
        </c:ser>
        <c:ser>
          <c:idx val="3"/>
          <c:order val="3"/>
          <c:tx>
            <c:strRef>
              <c:f>List3!$E$1</c:f>
              <c:strCache>
                <c:ptCount val="1"/>
                <c:pt idx="0">
                  <c:v>9. VO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val>
            <c:numRef>
              <c:f>List3!$E$19:$E$26</c:f>
              <c:numCache>
                <c:formatCode>General</c:formatCode>
                <c:ptCount val="8"/>
                <c:pt idx="0">
                  <c:v>35</c:v>
                </c:pt>
                <c:pt idx="1">
                  <c:v>39</c:v>
                </c:pt>
                <c:pt idx="2">
                  <c:v>40</c:v>
                </c:pt>
                <c:pt idx="3">
                  <c:v>62</c:v>
                </c:pt>
                <c:pt idx="4">
                  <c:v>48</c:v>
                </c:pt>
                <c:pt idx="5">
                  <c:v>24</c:v>
                </c:pt>
                <c:pt idx="6">
                  <c:v>11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62-4DFB-97B2-012C84E5A8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1719696"/>
        <c:axId val="621745488"/>
      </c:barChart>
      <c:catAx>
        <c:axId val="62171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1745488"/>
        <c:crosses val="autoZero"/>
        <c:auto val="1"/>
        <c:lblAlgn val="ctr"/>
        <c:lblOffset val="100"/>
        <c:noMultiLvlLbl val="0"/>
      </c:catAx>
      <c:valAx>
        <c:axId val="62174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1719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Projednávání návrhů zákonů</a:t>
            </a:r>
            <a:r>
              <a:rPr lang="cs-CZ" baseline="0"/>
              <a:t> v jednacích dnech (6. VO–9. VO)</a:t>
            </a:r>
            <a:endParaRPr lang="cs-CZ"/>
          </a:p>
        </c:rich>
      </c:tx>
      <c:layout>
        <c:manualLayout>
          <c:xMode val="edge"/>
          <c:yMode val="edge"/>
          <c:x val="0.2938254872594514"/>
          <c:y val="1.31413958314664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1"/>
          <c:order val="0"/>
          <c:tx>
            <c:strRef>
              <c:f>List3!$B$1</c:f>
              <c:strCache>
                <c:ptCount val="1"/>
                <c:pt idx="0">
                  <c:v>6. VO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D712-44BB-9A96-8567B7B8C17B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12-44BB-9A96-8567B7B8C1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List3!$A$27:$A$38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18</c:v>
                </c:pt>
              </c:numCache>
            </c:numRef>
          </c:cat>
          <c:val>
            <c:numRef>
              <c:f>List3!$B$27:$B$38</c:f>
              <c:numCache>
                <c:formatCode>General</c:formatCode>
                <c:ptCount val="12"/>
                <c:pt idx="0">
                  <c:v>33</c:v>
                </c:pt>
                <c:pt idx="1">
                  <c:v>27</c:v>
                </c:pt>
                <c:pt idx="2">
                  <c:v>163</c:v>
                </c:pt>
                <c:pt idx="3">
                  <c:v>80</c:v>
                </c:pt>
                <c:pt idx="4">
                  <c:v>26</c:v>
                </c:pt>
                <c:pt idx="5">
                  <c:v>6</c:v>
                </c:pt>
                <c:pt idx="6">
                  <c:v>2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12-44BB-9A96-8567B7B8C17B}"/>
            </c:ext>
          </c:extLst>
        </c:ser>
        <c:ser>
          <c:idx val="2"/>
          <c:order val="1"/>
          <c:tx>
            <c:strRef>
              <c:f>List3!$C$1</c:f>
              <c:strCache>
                <c:ptCount val="1"/>
                <c:pt idx="0">
                  <c:v>7. VO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D712-44BB-9A96-8567B7B8C17B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12-44BB-9A96-8567B7B8C1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List3!$A$27:$A$38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18</c:v>
                </c:pt>
              </c:numCache>
            </c:numRef>
          </c:cat>
          <c:val>
            <c:numRef>
              <c:f>List3!$C$27:$C$38</c:f>
              <c:numCache>
                <c:formatCode>General</c:formatCode>
                <c:ptCount val="12"/>
                <c:pt idx="0">
                  <c:v>26</c:v>
                </c:pt>
                <c:pt idx="1">
                  <c:v>5</c:v>
                </c:pt>
                <c:pt idx="2">
                  <c:v>205</c:v>
                </c:pt>
                <c:pt idx="3">
                  <c:v>83</c:v>
                </c:pt>
                <c:pt idx="4">
                  <c:v>22</c:v>
                </c:pt>
                <c:pt idx="5">
                  <c:v>11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12-44BB-9A96-8567B7B8C17B}"/>
            </c:ext>
          </c:extLst>
        </c:ser>
        <c:ser>
          <c:idx val="3"/>
          <c:order val="2"/>
          <c:tx>
            <c:strRef>
              <c:f>List3!$D$1</c:f>
              <c:strCache>
                <c:ptCount val="1"/>
                <c:pt idx="0">
                  <c:v>8. VO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D712-44BB-9A96-8567B7B8C17B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12-44BB-9A96-8567B7B8C1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List3!$A$27:$A$38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18</c:v>
                </c:pt>
              </c:numCache>
            </c:numRef>
          </c:cat>
          <c:val>
            <c:numRef>
              <c:f>List3!$D$27:$D$38</c:f>
              <c:numCache>
                <c:formatCode>General</c:formatCode>
                <c:ptCount val="12"/>
                <c:pt idx="0">
                  <c:v>86</c:v>
                </c:pt>
                <c:pt idx="1">
                  <c:v>18</c:v>
                </c:pt>
                <c:pt idx="2">
                  <c:v>111</c:v>
                </c:pt>
                <c:pt idx="3">
                  <c:v>63</c:v>
                </c:pt>
                <c:pt idx="4">
                  <c:v>33</c:v>
                </c:pt>
                <c:pt idx="5">
                  <c:v>10</c:v>
                </c:pt>
                <c:pt idx="6">
                  <c:v>6</c:v>
                </c:pt>
                <c:pt idx="7">
                  <c:v>2</c:v>
                </c:pt>
                <c:pt idx="8">
                  <c:v>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12-44BB-9A96-8567B7B8C17B}"/>
            </c:ext>
          </c:extLst>
        </c:ser>
        <c:ser>
          <c:idx val="4"/>
          <c:order val="3"/>
          <c:tx>
            <c:strRef>
              <c:f>List3!$E$1</c:f>
              <c:strCache>
                <c:ptCount val="1"/>
                <c:pt idx="0">
                  <c:v>9. VO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D712-44BB-9A96-8567B7B8C17B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12-44BB-9A96-8567B7B8C1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List3!$A$27:$A$38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18</c:v>
                </c:pt>
              </c:numCache>
            </c:numRef>
          </c:cat>
          <c:val>
            <c:numRef>
              <c:f>List3!$E$27:$E$38</c:f>
              <c:numCache>
                <c:formatCode>General</c:formatCode>
                <c:ptCount val="12"/>
                <c:pt idx="0">
                  <c:v>74</c:v>
                </c:pt>
                <c:pt idx="1">
                  <c:v>4</c:v>
                </c:pt>
                <c:pt idx="2">
                  <c:v>134</c:v>
                </c:pt>
                <c:pt idx="3">
                  <c:v>40</c:v>
                </c:pt>
                <c:pt idx="4">
                  <c:v>9</c:v>
                </c:pt>
                <c:pt idx="5">
                  <c:v>6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12-44BB-9A96-8567B7B8C1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47585359"/>
        <c:axId val="247581615"/>
        <c:axId val="334552831"/>
      </c:bar3DChart>
      <c:catAx>
        <c:axId val="2475853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Počet jednacích dnů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581615"/>
        <c:crosses val="autoZero"/>
        <c:auto val="1"/>
        <c:lblAlgn val="ctr"/>
        <c:lblOffset val="100"/>
        <c:noMultiLvlLbl val="0"/>
      </c:catAx>
      <c:valAx>
        <c:axId val="24758161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47585359"/>
        <c:crosses val="autoZero"/>
        <c:crossBetween val="between"/>
      </c:valAx>
      <c:serAx>
        <c:axId val="334552831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581615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Počet zvolených poslankyň</a:t>
            </a:r>
            <a:r>
              <a:rPr lang="cs-CZ" baseline="0"/>
              <a:t> a poslanců dle VO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List3!$D$67</c:f>
              <c:strCache>
                <c:ptCount val="1"/>
                <c:pt idx="0">
                  <c:v>Muži abs.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(List3!$A$68,List3!$A$74,List3!$A$81,List3!$A$87)</c:f>
              <c:strCache>
                <c:ptCount val="4"/>
                <c:pt idx="0">
                  <c:v>6. VO</c:v>
                </c:pt>
                <c:pt idx="1">
                  <c:v>7. VO</c:v>
                </c:pt>
                <c:pt idx="2">
                  <c:v>8. VO</c:v>
                </c:pt>
                <c:pt idx="3">
                  <c:v>9. VO</c:v>
                </c:pt>
              </c:strCache>
            </c:strRef>
          </c:cat>
          <c:val>
            <c:numRef>
              <c:f>(List3!$D$69,List3!$D$75,List3!$D$82,List3!$D$88)</c:f>
              <c:numCache>
                <c:formatCode>General</c:formatCode>
                <c:ptCount val="4"/>
                <c:pt idx="0">
                  <c:v>156</c:v>
                </c:pt>
                <c:pt idx="1">
                  <c:v>161</c:v>
                </c:pt>
                <c:pt idx="2">
                  <c:v>156</c:v>
                </c:pt>
                <c:pt idx="3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CC-49BB-A4CC-7D3DFA48F1F1}"/>
            </c:ext>
          </c:extLst>
        </c:ser>
        <c:ser>
          <c:idx val="1"/>
          <c:order val="1"/>
          <c:tx>
            <c:strRef>
              <c:f>List3!$F$67</c:f>
              <c:strCache>
                <c:ptCount val="1"/>
                <c:pt idx="0">
                  <c:v>Ženy abs.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(List3!$A$68,List3!$A$74,List3!$A$81,List3!$A$87)</c:f>
              <c:strCache>
                <c:ptCount val="4"/>
                <c:pt idx="0">
                  <c:v>6. VO</c:v>
                </c:pt>
                <c:pt idx="1">
                  <c:v>7. VO</c:v>
                </c:pt>
                <c:pt idx="2">
                  <c:v>8. VO</c:v>
                </c:pt>
                <c:pt idx="3">
                  <c:v>9. VO</c:v>
                </c:pt>
              </c:strCache>
            </c:strRef>
          </c:cat>
          <c:val>
            <c:numRef>
              <c:f>(List3!$F$69,List3!$F$75,List3!$F$82,List3!$F$88)</c:f>
              <c:numCache>
                <c:formatCode>General</c:formatCode>
                <c:ptCount val="4"/>
                <c:pt idx="0">
                  <c:v>44</c:v>
                </c:pt>
                <c:pt idx="1">
                  <c:v>39</c:v>
                </c:pt>
                <c:pt idx="2">
                  <c:v>44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CC-49BB-A4CC-7D3DFA48F1F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915376"/>
        <c:axId val="23900400"/>
      </c:barChart>
      <c:catAx>
        <c:axId val="2391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3900400"/>
        <c:crosses val="autoZero"/>
        <c:auto val="1"/>
        <c:lblAlgn val="ctr"/>
        <c:lblOffset val="100"/>
        <c:noMultiLvlLbl val="0"/>
      </c:catAx>
      <c:valAx>
        <c:axId val="2390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3915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Poměr znovuzvolený a nově zvolených poslanců, 6. až 9. VO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Znovuzvolení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6. VO</c:v>
                </c:pt>
                <c:pt idx="1">
                  <c:v>7. VO</c:v>
                </c:pt>
                <c:pt idx="2">
                  <c:v>8. VO</c:v>
                </c:pt>
                <c:pt idx="3">
                  <c:v>9. VO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95</c:v>
                </c:pt>
                <c:pt idx="1">
                  <c:v>83</c:v>
                </c:pt>
                <c:pt idx="2">
                  <c:v>76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0-422D-9ABD-F0E81FB9AA4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Nově zvolení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6. VO</c:v>
                </c:pt>
                <c:pt idx="1">
                  <c:v>7. VO</c:v>
                </c:pt>
                <c:pt idx="2">
                  <c:v>8. VO</c:v>
                </c:pt>
                <c:pt idx="3">
                  <c:v>9. VO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105</c:v>
                </c:pt>
                <c:pt idx="1">
                  <c:v>117</c:v>
                </c:pt>
                <c:pt idx="2">
                  <c:v>124</c:v>
                </c:pt>
                <c:pt idx="3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B0-422D-9ABD-F0E81FB9A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2858511"/>
        <c:axId val="1422848111"/>
      </c:barChart>
      <c:catAx>
        <c:axId val="1422858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22848111"/>
        <c:crosses val="autoZero"/>
        <c:auto val="1"/>
        <c:lblAlgn val="ctr"/>
        <c:lblOffset val="100"/>
        <c:noMultiLvlLbl val="0"/>
      </c:catAx>
      <c:valAx>
        <c:axId val="1422848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22858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Počty</a:t>
            </a:r>
            <a:r>
              <a:rPr lang="cs-CZ" baseline="0" dirty="0"/>
              <a:t> poslanců a poslankyň zvolených přednostními hlasy („vykroužkovaných“), 6. až 9. VO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List3!$A$57</c:f>
              <c:strCache>
                <c:ptCount val="1"/>
                <c:pt idx="0">
                  <c:v>počet vykroužkovaných poslanců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List3!$B$1:$E$1</c:f>
              <c:strCache>
                <c:ptCount val="4"/>
                <c:pt idx="0">
                  <c:v>6. VO</c:v>
                </c:pt>
                <c:pt idx="1">
                  <c:v>7. VO</c:v>
                </c:pt>
                <c:pt idx="2">
                  <c:v>8. VO</c:v>
                </c:pt>
                <c:pt idx="3">
                  <c:v>9. VO</c:v>
                </c:pt>
              </c:strCache>
            </c:strRef>
          </c:cat>
          <c:val>
            <c:numRef>
              <c:f>List3!$B$57:$E$57</c:f>
              <c:numCache>
                <c:formatCode>General</c:formatCode>
                <c:ptCount val="4"/>
                <c:pt idx="0">
                  <c:v>30</c:v>
                </c:pt>
                <c:pt idx="1">
                  <c:v>35</c:v>
                </c:pt>
                <c:pt idx="2">
                  <c:v>24</c:v>
                </c:pt>
                <c:pt idx="3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5A-46F4-9F8A-955F1BA32D82}"/>
            </c:ext>
          </c:extLst>
        </c:ser>
        <c:ser>
          <c:idx val="1"/>
          <c:order val="1"/>
          <c:tx>
            <c:strRef>
              <c:f>List3!$A$58</c:f>
              <c:strCache>
                <c:ptCount val="1"/>
                <c:pt idx="0">
                  <c:v>počet vykroužkovaných poslankyň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List3!$B$1:$E$1</c:f>
              <c:strCache>
                <c:ptCount val="4"/>
                <c:pt idx="0">
                  <c:v>6. VO</c:v>
                </c:pt>
                <c:pt idx="1">
                  <c:v>7. VO</c:v>
                </c:pt>
                <c:pt idx="2">
                  <c:v>8. VO</c:v>
                </c:pt>
                <c:pt idx="3">
                  <c:v>9. VO</c:v>
                </c:pt>
              </c:strCache>
            </c:strRef>
          </c:cat>
          <c:val>
            <c:numRef>
              <c:f>List3!$B$58:$E$58</c:f>
              <c:numCache>
                <c:formatCode>General</c:formatCode>
                <c:ptCount val="4"/>
                <c:pt idx="0">
                  <c:v>15</c:v>
                </c:pt>
                <c:pt idx="1">
                  <c:v>7</c:v>
                </c:pt>
                <c:pt idx="2">
                  <c:v>9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A-46F4-9F8A-955F1BA32D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8975024"/>
        <c:axId val="1798963376"/>
      </c:barChart>
      <c:catAx>
        <c:axId val="179897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98963376"/>
        <c:crosses val="autoZero"/>
        <c:auto val="1"/>
        <c:lblAlgn val="ctr"/>
        <c:lblOffset val="100"/>
        <c:noMultiLvlLbl val="0"/>
      </c:catAx>
      <c:valAx>
        <c:axId val="179896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9897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872EB-BBDE-4F19-89CF-333ADE555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792FF2-9E5F-4462-9E6F-DFAA57DDC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413DCB-46AE-49C5-BF51-E4EB026B1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6CAA4C-8277-4D97-8D86-8DC9F4FB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6BA0EC-E871-4C9B-9162-6A029898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29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E40E0-5003-4757-90BB-8A588BE8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F37FBE-22CC-47A7-A2C1-65DF1D082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B2AB13-2D6E-4652-BDBC-E7FE5352F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A1D244-FD49-46E9-A47E-EA649FFC4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EEC729-508D-4882-9DED-7A23E1EC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54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9441AF4-FC63-4FBD-AB8F-F46C5B01C0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51A26D-FC95-456C-9533-60C4D6855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578C83-FF41-4D24-AFC9-79F2B1229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CEBD84-B8BF-4948-90B4-3171ADDA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368802-6C08-4862-B310-44BAFC5D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34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1FFB9-CD98-41DA-B8BB-06E27D28A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71612-DD9B-4428-9A7A-1AFDC9761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25D3C8-4641-4A60-8793-47EE75C71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C70334-E0FA-45AB-AE51-2677710A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5CED53-4FA9-49F3-A1D4-795034C86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94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56BA1-5A58-4B97-872C-0C25DF186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60CD0C-9F49-48DB-B51B-C011ABDDB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512839-F167-4C00-8522-AB738522F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B7A93A-E6BA-4D22-8C46-ACFEB0896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9160DC-5D50-42ED-8D8E-192ACCF3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92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C4C5A-8D72-4C7E-9C9A-E90643217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54A63C-D9BF-4DC3-9680-CF3E21123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52B4B0-AE31-4C26-BC30-91D982713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E47740-2221-4931-B11D-DEA393C48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142D7E-B9DC-4405-B14C-60B8E84B5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DA12EE-7862-4218-AFC0-01B075647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07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D9B66-8AF8-4A51-AD1F-1A6644881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59EBE0-7CEC-4D05-AC1A-A44CD6E53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13225D-50E5-42E4-B7C8-00D7126BA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AA1F8C-15D3-4E38-9251-EF5290EC1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8818A5F-B814-4988-B565-B60E02F02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DB2BA30-6389-485D-8BE4-C46FFBCE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70FC14E-672A-41D5-A395-ADEAE121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54B47D7-0E57-4338-B8DD-3B3F6F9FE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99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30438-85D5-4BC7-99F9-94F223191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4CE705B-BDEF-4FEA-99AA-0E9B478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0D3BBE-EA0F-4593-81AD-5C00985D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DEDC91-3300-4E42-8F48-069757D10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42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DD5F02-50AE-414D-9F96-6833DABDE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38D2E0F-C743-43BE-BE63-ECBD412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29F450B-3F4A-4403-86BD-E1830D00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49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E0301-CE8B-4D3A-A0CD-32B735EC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5B5A6-7C2D-4047-86F4-1E5B28D7F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C9B2FE9-5E24-4F7F-B24A-4A069200E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EC2BCF-6348-4C83-B04E-6F5AA0736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B575D3-30AD-4316-B46B-185EDD1A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20CE2A-CF96-4024-9AF2-B1691A2A7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00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8640E-AADF-494E-9283-0FC1DA8C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D61E8AD-499B-4479-9302-8011FE985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67AE09-1F56-4DC4-8AF1-AC53B902A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E74533-58F0-42A0-B427-650DA1250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BB540F-32B1-46BF-B753-AC8D4BA40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ACC258-6A8C-4A39-81C6-F981AD8C5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61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399EC6E-BD8C-4224-BF62-D5502599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CEDB0B-FCFB-4CB1-93E1-B6E568288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CC93D7-7A44-4130-A69D-3A80A19BF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F5BDB-6874-44E3-8CD0-9C617BA41DDC}" type="datetimeFigureOut">
              <a:rPr lang="cs-CZ" smtClean="0"/>
              <a:t>25.04.2025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66CF6C-B769-4F89-8E46-590545387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325958-FF2A-45FA-8947-41FBA1BD1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4D91D-366E-45BA-B394-C338FA5123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84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p.cz/sqw/historie.sqw?o=7&amp;T=351" TargetMode="External"/><Relationship Id="rId7" Type="http://schemas.openxmlformats.org/officeDocument/2006/relationships/hyperlink" Target="https://www.psp.cz/sqw/historie.sqw?o=9&amp;T=596" TargetMode="External"/><Relationship Id="rId2" Type="http://schemas.openxmlformats.org/officeDocument/2006/relationships/hyperlink" Target="https://www.psp.cz/sqw/historie.sqw?o=6&amp;T=5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sp.cz/sqw/historie.sqw?o=9&amp;T=696" TargetMode="External"/><Relationship Id="rId5" Type="http://schemas.openxmlformats.org/officeDocument/2006/relationships/hyperlink" Target="https://www.psp.cz/sqw/historie.sqw?o=8&amp;T=205" TargetMode="External"/><Relationship Id="rId4" Type="http://schemas.openxmlformats.org/officeDocument/2006/relationships/hyperlink" Target="https://www.psp.cz/sqw/historie.sqw?o=7&amp;T=50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08197" y="2264617"/>
            <a:ext cx="7993225" cy="2328766"/>
          </a:xfrm>
        </p:spPr>
        <p:txBody>
          <a:bodyPr>
            <a:normAutofit fontScale="90000"/>
          </a:bodyPr>
          <a:lstStyle/>
          <a:p>
            <a:r>
              <a:rPr lang="cs-CZ" dirty="0"/>
              <a:t>Vybrané statistiky jednání Poslanecké sněmovny </a:t>
            </a:r>
            <a:br>
              <a:rPr lang="cs-CZ" dirty="0"/>
            </a:br>
            <a:r>
              <a:rPr lang="cs-CZ" dirty="0"/>
              <a:t>(6. VO–9. VO)</a:t>
            </a:r>
          </a:p>
        </p:txBody>
      </p:sp>
    </p:spTree>
    <p:extLst>
      <p:ext uri="{BB962C8B-B14F-4D97-AF65-F5344CB8AC3E}">
        <p14:creationId xmlns:p14="http://schemas.microsoft.com/office/powerpoint/2010/main" val="2706298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725D1-01D7-47B2-A84E-C697E5FB6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Věková struktura poslankyň, 1. až 9. VO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EE1EE2F-EF3A-4872-A976-F623A44379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967441"/>
              </p:ext>
            </p:extLst>
          </p:nvPr>
        </p:nvGraphicFramePr>
        <p:xfrm>
          <a:off x="838200" y="1602297"/>
          <a:ext cx="10515602" cy="4890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728">
                  <a:extLst>
                    <a:ext uri="{9D8B030D-6E8A-4147-A177-3AD203B41FA5}">
                      <a16:colId xmlns:a16="http://schemas.microsoft.com/office/drawing/2014/main" val="3327778503"/>
                    </a:ext>
                  </a:extLst>
                </a:gridCol>
                <a:gridCol w="1066695">
                  <a:extLst>
                    <a:ext uri="{9D8B030D-6E8A-4147-A177-3AD203B41FA5}">
                      <a16:colId xmlns:a16="http://schemas.microsoft.com/office/drawing/2014/main" val="1415076134"/>
                    </a:ext>
                  </a:extLst>
                </a:gridCol>
                <a:gridCol w="1066695">
                  <a:extLst>
                    <a:ext uri="{9D8B030D-6E8A-4147-A177-3AD203B41FA5}">
                      <a16:colId xmlns:a16="http://schemas.microsoft.com/office/drawing/2014/main" val="3351096687"/>
                    </a:ext>
                  </a:extLst>
                </a:gridCol>
                <a:gridCol w="1066695">
                  <a:extLst>
                    <a:ext uri="{9D8B030D-6E8A-4147-A177-3AD203B41FA5}">
                      <a16:colId xmlns:a16="http://schemas.microsoft.com/office/drawing/2014/main" val="716785150"/>
                    </a:ext>
                  </a:extLst>
                </a:gridCol>
                <a:gridCol w="999314">
                  <a:extLst>
                    <a:ext uri="{9D8B030D-6E8A-4147-A177-3AD203B41FA5}">
                      <a16:colId xmlns:a16="http://schemas.microsoft.com/office/drawing/2014/main" val="4278082358"/>
                    </a:ext>
                  </a:extLst>
                </a:gridCol>
                <a:gridCol w="1066695">
                  <a:extLst>
                    <a:ext uri="{9D8B030D-6E8A-4147-A177-3AD203B41FA5}">
                      <a16:colId xmlns:a16="http://schemas.microsoft.com/office/drawing/2014/main" val="4174826588"/>
                    </a:ext>
                  </a:extLst>
                </a:gridCol>
                <a:gridCol w="1066695">
                  <a:extLst>
                    <a:ext uri="{9D8B030D-6E8A-4147-A177-3AD203B41FA5}">
                      <a16:colId xmlns:a16="http://schemas.microsoft.com/office/drawing/2014/main" val="2510479268"/>
                    </a:ext>
                  </a:extLst>
                </a:gridCol>
                <a:gridCol w="1066695">
                  <a:extLst>
                    <a:ext uri="{9D8B030D-6E8A-4147-A177-3AD203B41FA5}">
                      <a16:colId xmlns:a16="http://schemas.microsoft.com/office/drawing/2014/main" val="1004333790"/>
                    </a:ext>
                  </a:extLst>
                </a:gridCol>
                <a:gridCol w="1066695">
                  <a:extLst>
                    <a:ext uri="{9D8B030D-6E8A-4147-A177-3AD203B41FA5}">
                      <a16:colId xmlns:a16="http://schemas.microsoft.com/office/drawing/2014/main" val="2309610469"/>
                    </a:ext>
                  </a:extLst>
                </a:gridCol>
                <a:gridCol w="1066695">
                  <a:extLst>
                    <a:ext uri="{9D8B030D-6E8A-4147-A177-3AD203B41FA5}">
                      <a16:colId xmlns:a16="http://schemas.microsoft.com/office/drawing/2014/main" val="4067171269"/>
                    </a:ext>
                  </a:extLst>
                </a:gridCol>
              </a:tblGrid>
              <a:tr h="1473871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Volební období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Počet poslankyň 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Věkový průměr poslankyň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poslankyň ve věku 21-29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poslanců ve věku 30-39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poslankyň ve věku 40-49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poslankyň ve věku 50-59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poslankyň ve věku 60-69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poslankyň ve věku 70-79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poslankyň ve věku 80 a starších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95048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1. VO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605112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2. VO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43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61534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3. VO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92884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4. VO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46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85019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5. VO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47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152679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6. VO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46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13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07510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7. VO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48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542227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8. VO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46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15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12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B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56272"/>
                  </a:ext>
                </a:extLst>
              </a:tr>
              <a:tr h="379634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9. VO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48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57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347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85B0C8-CE75-43EC-BE40-820DFBF0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068"/>
            <a:ext cx="10515600" cy="1178449"/>
          </a:xfrm>
        </p:spPr>
        <p:txBody>
          <a:bodyPr>
            <a:normAutofit fontScale="90000"/>
          </a:bodyPr>
          <a:lstStyle/>
          <a:p>
            <a:r>
              <a:rPr lang="cs-CZ" dirty="0"/>
              <a:t>Poměr znovuzvolených a nově zvolených poslanců (nerozlišeno), 6. až 9. VO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F3ABFF9-1F93-4FE4-AC84-B748317FB3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954465"/>
              </p:ext>
            </p:extLst>
          </p:nvPr>
        </p:nvGraphicFramePr>
        <p:xfrm>
          <a:off x="838200" y="1493240"/>
          <a:ext cx="10515600" cy="4683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1224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82AB1-90C8-4402-878E-90CC5F4CC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790"/>
            <a:ext cx="10515600" cy="1203616"/>
          </a:xfrm>
        </p:spPr>
        <p:txBody>
          <a:bodyPr/>
          <a:lstStyle/>
          <a:p>
            <a:r>
              <a:rPr lang="cs-CZ" dirty="0"/>
              <a:t>Zvolení přednostními hlasy, 6. až 9. VO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F2EBEFD7-37B3-4611-91AB-25C3A9587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908445"/>
              </p:ext>
            </p:extLst>
          </p:nvPr>
        </p:nvGraphicFramePr>
        <p:xfrm>
          <a:off x="838200" y="1690688"/>
          <a:ext cx="10515600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234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77952-7B22-47C5-9529-23914893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918" y="256068"/>
            <a:ext cx="10515600" cy="1325563"/>
          </a:xfrm>
        </p:spPr>
        <p:txBody>
          <a:bodyPr/>
          <a:lstStyle/>
          <a:p>
            <a:r>
              <a:rPr lang="cs-CZ" dirty="0"/>
              <a:t>Statistika jednání PS – 6. VO až 9. VO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94D96B0-727C-401C-90A0-E77A6A8AED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351618"/>
              </p:ext>
            </p:extLst>
          </p:nvPr>
        </p:nvGraphicFramePr>
        <p:xfrm>
          <a:off x="696286" y="1694576"/>
          <a:ext cx="10704353" cy="4790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9037">
                  <a:extLst>
                    <a:ext uri="{9D8B030D-6E8A-4147-A177-3AD203B41FA5}">
                      <a16:colId xmlns:a16="http://schemas.microsoft.com/office/drawing/2014/main" val="2965282325"/>
                    </a:ext>
                  </a:extLst>
                </a:gridCol>
                <a:gridCol w="1302483">
                  <a:extLst>
                    <a:ext uri="{9D8B030D-6E8A-4147-A177-3AD203B41FA5}">
                      <a16:colId xmlns:a16="http://schemas.microsoft.com/office/drawing/2014/main" val="3786925996"/>
                    </a:ext>
                  </a:extLst>
                </a:gridCol>
                <a:gridCol w="1457867">
                  <a:extLst>
                    <a:ext uri="{9D8B030D-6E8A-4147-A177-3AD203B41FA5}">
                      <a16:colId xmlns:a16="http://schemas.microsoft.com/office/drawing/2014/main" val="1363068319"/>
                    </a:ext>
                  </a:extLst>
                </a:gridCol>
                <a:gridCol w="1302483">
                  <a:extLst>
                    <a:ext uri="{9D8B030D-6E8A-4147-A177-3AD203B41FA5}">
                      <a16:colId xmlns:a16="http://schemas.microsoft.com/office/drawing/2014/main" val="696256973"/>
                    </a:ext>
                  </a:extLst>
                </a:gridCol>
                <a:gridCol w="1302483">
                  <a:extLst>
                    <a:ext uri="{9D8B030D-6E8A-4147-A177-3AD203B41FA5}">
                      <a16:colId xmlns:a16="http://schemas.microsoft.com/office/drawing/2014/main" val="2705369293"/>
                    </a:ext>
                  </a:extLst>
                </a:gridCol>
              </a:tblGrid>
              <a:tr h="513631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Kategorie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</a:rPr>
                        <a:t>6. VO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</a:rPr>
                        <a:t>7. VO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</a:rPr>
                        <a:t>8. VO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</a:rPr>
                        <a:t>9. VO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471759"/>
                  </a:ext>
                </a:extLst>
              </a:tr>
              <a:tr h="513631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počet schůzí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59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61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119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131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042890"/>
                  </a:ext>
                </a:extLst>
              </a:tr>
              <a:tr h="513631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počet schůzí svolaných dle § 51 odst. 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>
                          <a:effectLst/>
                        </a:rPr>
                        <a:t>Nesledovalo se</a:t>
                      </a:r>
                      <a:endParaRPr lang="cs-CZ" sz="12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8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25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416541"/>
                  </a:ext>
                </a:extLst>
              </a:tr>
              <a:tr h="597350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celkový počet jednacích dnů – zvlášť schůze řádné a zvlášť mimořádné 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>
                          <a:effectLst/>
                        </a:rPr>
                        <a:t>Nesledovalo se</a:t>
                      </a:r>
                      <a:endParaRPr lang="cs-CZ" sz="12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effectLst/>
                        </a:rPr>
                        <a:t>287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317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306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289887"/>
                  </a:ext>
                </a:extLst>
              </a:tr>
              <a:tr h="513631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celkový počet hodin jednání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>
                          <a:effectLst/>
                        </a:rPr>
                        <a:t>Nesledovalo se</a:t>
                      </a:r>
                      <a:endParaRPr lang="cs-CZ" sz="12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1663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1901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2056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107831"/>
                  </a:ext>
                </a:extLst>
              </a:tr>
              <a:tr h="597350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počet hodin věnovaných načítání programu schůze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>
                          <a:effectLst/>
                        </a:rPr>
                        <a:t>Nesledovalo se</a:t>
                      </a:r>
                      <a:endParaRPr lang="cs-CZ" sz="12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effectLst/>
                        </a:rPr>
                        <a:t>163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effectLst/>
                        </a:rPr>
                        <a:t>175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569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609785"/>
                  </a:ext>
                </a:extLst>
              </a:tr>
              <a:tr h="513631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poměr před bodem/celkový čas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>
                          <a:effectLst/>
                        </a:rPr>
                        <a:t>Nesledovalo se</a:t>
                      </a:r>
                      <a:endParaRPr lang="cs-CZ" sz="12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0,09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0,09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0,27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5321"/>
                  </a:ext>
                </a:extLst>
              </a:tr>
              <a:tr h="513631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počet jednání po 19. hodině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>
                          <a:effectLst/>
                        </a:rPr>
                        <a:t>Nesledovalo se</a:t>
                      </a:r>
                      <a:endParaRPr lang="cs-CZ" sz="12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effectLst/>
                        </a:rPr>
                        <a:t>96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effectLst/>
                        </a:rPr>
                        <a:t>110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113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67981"/>
                  </a:ext>
                </a:extLst>
              </a:tr>
              <a:tr h="513631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počet jednání po půlnoci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>
                          <a:effectLst/>
                        </a:rPr>
                        <a:t>Nesledovalo se</a:t>
                      </a:r>
                      <a:endParaRPr lang="cs-CZ" sz="12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26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9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875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2581" y="197345"/>
            <a:ext cx="10515600" cy="1325563"/>
          </a:xfrm>
        </p:spPr>
        <p:txBody>
          <a:bodyPr/>
          <a:lstStyle/>
          <a:p>
            <a:r>
              <a:rPr lang="cs-CZ" dirty="0"/>
              <a:t>Statistika legislativní činnosti – 6. VO až 9. VO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22B7BDD-FD71-4BC4-8C2B-03193DB58E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888563"/>
              </p:ext>
            </p:extLst>
          </p:nvPr>
        </p:nvGraphicFramePr>
        <p:xfrm>
          <a:off x="335560" y="1342238"/>
          <a:ext cx="10422621" cy="5318417"/>
        </p:xfrm>
        <a:graphic>
          <a:graphicData uri="http://schemas.openxmlformats.org/drawingml/2006/table">
            <a:tbl>
              <a:tblPr firstRow="1" firstCol="1" bandRow="1">
                <a:solidFill>
                  <a:srgbClr val="FFFFFF">
                    <a:alpha val="50196"/>
                  </a:srgbClr>
                </a:solidFill>
                <a:tableStyleId>{5C22544A-7EE6-4342-B048-85BDC9FD1C3A}</a:tableStyleId>
              </a:tblPr>
              <a:tblGrid>
                <a:gridCol w="5161057">
                  <a:extLst>
                    <a:ext uri="{9D8B030D-6E8A-4147-A177-3AD203B41FA5}">
                      <a16:colId xmlns:a16="http://schemas.microsoft.com/office/drawing/2014/main" val="332620818"/>
                    </a:ext>
                  </a:extLst>
                </a:gridCol>
                <a:gridCol w="1315391">
                  <a:extLst>
                    <a:ext uri="{9D8B030D-6E8A-4147-A177-3AD203B41FA5}">
                      <a16:colId xmlns:a16="http://schemas.microsoft.com/office/drawing/2014/main" val="2011085988"/>
                    </a:ext>
                  </a:extLst>
                </a:gridCol>
                <a:gridCol w="1315391">
                  <a:extLst>
                    <a:ext uri="{9D8B030D-6E8A-4147-A177-3AD203B41FA5}">
                      <a16:colId xmlns:a16="http://schemas.microsoft.com/office/drawing/2014/main" val="192209585"/>
                    </a:ext>
                  </a:extLst>
                </a:gridCol>
                <a:gridCol w="1315391">
                  <a:extLst>
                    <a:ext uri="{9D8B030D-6E8A-4147-A177-3AD203B41FA5}">
                      <a16:colId xmlns:a16="http://schemas.microsoft.com/office/drawing/2014/main" val="4130200021"/>
                    </a:ext>
                  </a:extLst>
                </a:gridCol>
                <a:gridCol w="1315391">
                  <a:extLst>
                    <a:ext uri="{9D8B030D-6E8A-4147-A177-3AD203B41FA5}">
                      <a16:colId xmlns:a16="http://schemas.microsoft.com/office/drawing/2014/main" val="1460859792"/>
                    </a:ext>
                  </a:extLst>
                </a:gridCol>
              </a:tblGrid>
              <a:tr h="431222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Kategorie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6. VO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7. VO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8. VO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9. VO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025561"/>
                  </a:ext>
                </a:extLst>
              </a:tr>
              <a:tr h="977439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počet schválených legislativních návrhů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338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357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332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270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796731"/>
                  </a:ext>
                </a:extLst>
              </a:tr>
              <a:tr h="977439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předložených legislativních návrhů zákonů pouze jedním poslancem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33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24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26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8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18252"/>
                  </a:ext>
                </a:extLst>
              </a:tr>
              <a:tr h="977439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legislativních návrhů podaných podle § 90 odst. 2 JŘ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123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133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164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141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687420"/>
                  </a:ext>
                </a:extLst>
              </a:tr>
              <a:tr h="977439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počet legislativních návrhů s procedurou podle § 90 odst. 2 schválenou</a:t>
                      </a:r>
                      <a:endParaRPr lang="cs-CZ" sz="20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29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31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42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59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C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51133"/>
                  </a:ext>
                </a:extLst>
              </a:tr>
              <a:tr h="977439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počet legislativních návrhů schválených dle § 90 odst. 2</a:t>
                      </a:r>
                      <a:endParaRPr lang="cs-CZ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28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31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42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59</a:t>
                      </a:r>
                      <a:endParaRPr lang="cs-CZ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373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79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D22AC-183F-4F69-B62E-C6B35A5C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postupu dle § 90 odst. 2 JŘ (9. VO)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B01BA9C-B8FF-45D2-9761-72AE313A2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048067"/>
              </p:ext>
            </p:extLst>
          </p:nvPr>
        </p:nvGraphicFramePr>
        <p:xfrm>
          <a:off x="1048624" y="1690688"/>
          <a:ext cx="9571838" cy="4525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164">
                  <a:extLst>
                    <a:ext uri="{9D8B030D-6E8A-4147-A177-3AD203B41FA5}">
                      <a16:colId xmlns:a16="http://schemas.microsoft.com/office/drawing/2014/main" val="1489607195"/>
                    </a:ext>
                  </a:extLst>
                </a:gridCol>
                <a:gridCol w="1494326">
                  <a:extLst>
                    <a:ext uri="{9D8B030D-6E8A-4147-A177-3AD203B41FA5}">
                      <a16:colId xmlns:a16="http://schemas.microsoft.com/office/drawing/2014/main" val="1338415495"/>
                    </a:ext>
                  </a:extLst>
                </a:gridCol>
                <a:gridCol w="1406427">
                  <a:extLst>
                    <a:ext uri="{9D8B030D-6E8A-4147-A177-3AD203B41FA5}">
                      <a16:colId xmlns:a16="http://schemas.microsoft.com/office/drawing/2014/main" val="1544239869"/>
                    </a:ext>
                  </a:extLst>
                </a:gridCol>
                <a:gridCol w="1595307">
                  <a:extLst>
                    <a:ext uri="{9D8B030D-6E8A-4147-A177-3AD203B41FA5}">
                      <a16:colId xmlns:a16="http://schemas.microsoft.com/office/drawing/2014/main" val="3683481361"/>
                    </a:ext>
                  </a:extLst>
                </a:gridCol>
                <a:gridCol w="1595307">
                  <a:extLst>
                    <a:ext uri="{9D8B030D-6E8A-4147-A177-3AD203B41FA5}">
                      <a16:colId xmlns:a16="http://schemas.microsoft.com/office/drawing/2014/main" val="3145646809"/>
                    </a:ext>
                  </a:extLst>
                </a:gridCol>
                <a:gridCol w="1595307">
                  <a:extLst>
                    <a:ext uri="{9D8B030D-6E8A-4147-A177-3AD203B41FA5}">
                      <a16:colId xmlns:a16="http://schemas.microsoft.com/office/drawing/2014/main" val="4287909391"/>
                    </a:ext>
                  </a:extLst>
                </a:gridCol>
              </a:tblGrid>
              <a:tr h="536122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rgbClr val="E9A6A6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9. VO</a:t>
                      </a:r>
                    </a:p>
                  </a:txBody>
                  <a:tcPr anchor="ctr">
                    <a:solidFill>
                      <a:srgbClr val="E9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410349"/>
                  </a:ext>
                </a:extLst>
              </a:tr>
              <a:tr h="1006917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Podaných</a:t>
                      </a:r>
                    </a:p>
                  </a:txBody>
                  <a:tcPr anchor="ctr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/>
                        <a:t>Schválená procedura</a:t>
                      </a:r>
                    </a:p>
                  </a:txBody>
                  <a:tcPr anchor="ctr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i="1" dirty="0"/>
                    </a:p>
                  </a:txBody>
                  <a:tcPr anchor="ctr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Schváleno</a:t>
                      </a:r>
                    </a:p>
                  </a:txBody>
                  <a:tcPr anchor="ctr"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88210"/>
                  </a:ext>
                </a:extLst>
              </a:tr>
              <a:tr h="608445">
                <a:tc rowSpan="5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Procedura dle § 90 odst. 2 JŘ</a:t>
                      </a:r>
                    </a:p>
                  </a:txBody>
                  <a:tcPr anchor="ctr">
                    <a:solidFill>
                      <a:srgbClr val="E9A6A6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</a:p>
                  </a:txBody>
                  <a:tcPr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Poslanec: 7</a:t>
                      </a:r>
                    </a:p>
                  </a:txBody>
                  <a:tcPr anchor="ctr">
                    <a:solidFill>
                      <a:srgbClr val="F7E0E0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Poslanec: 1</a:t>
                      </a:r>
                    </a:p>
                  </a:txBody>
                  <a:tcPr anchor="ctr">
                    <a:solidFill>
                      <a:srgbClr val="F7E0E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37193"/>
                  </a:ext>
                </a:extLst>
              </a:tr>
              <a:tr h="858981">
                <a:tc v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Skupina poslanců: 47</a:t>
                      </a:r>
                    </a:p>
                  </a:txBody>
                  <a:tcPr anchor="ctr">
                    <a:solidFill>
                      <a:srgbClr val="FBE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Skupina poslanců: </a:t>
                      </a:r>
                      <a:b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solidFill>
                      <a:srgbClr val="FB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cs-CZ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1484351"/>
                  </a:ext>
                </a:extLst>
              </a:tr>
              <a:tr h="578590">
                <a:tc v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Senát: 5</a:t>
                      </a:r>
                    </a:p>
                  </a:txBody>
                  <a:tcPr anchor="ctr">
                    <a:solidFill>
                      <a:srgbClr val="F7E0E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Senát: 2</a:t>
                      </a:r>
                    </a:p>
                  </a:txBody>
                  <a:tcPr anchor="ctr">
                    <a:solidFill>
                      <a:srgbClr val="F7E0E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cs-CZ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4356978"/>
                  </a:ext>
                </a:extLst>
              </a:tr>
              <a:tr h="578590">
                <a:tc v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Vláda: 72</a:t>
                      </a:r>
                    </a:p>
                  </a:txBody>
                  <a:tcPr anchor="ctr">
                    <a:solidFill>
                      <a:srgbClr val="FBE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Vláda: 34</a:t>
                      </a:r>
                    </a:p>
                  </a:txBody>
                  <a:tcPr anchor="ctr">
                    <a:solidFill>
                      <a:srgbClr val="FB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cs-CZ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0687317"/>
                  </a:ext>
                </a:extLst>
              </a:tr>
              <a:tr h="357909">
                <a:tc v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VÚSC: 3</a:t>
                      </a:r>
                    </a:p>
                  </a:txBody>
                  <a:tcPr anchor="ctr">
                    <a:solidFill>
                      <a:srgbClr val="F7E0E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VÚSC: 0</a:t>
                      </a:r>
                    </a:p>
                  </a:txBody>
                  <a:tcPr anchor="ctr">
                    <a:solidFill>
                      <a:srgbClr val="F7E0E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cs-CZ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1836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77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EF4C1894-876C-49EE-B94F-5605F1B58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801142"/>
              </p:ext>
            </p:extLst>
          </p:nvPr>
        </p:nvGraphicFramePr>
        <p:xfrm>
          <a:off x="576262" y="248939"/>
          <a:ext cx="11039475" cy="6360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310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FC04F-619C-4576-B116-C4379FE3C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1" y="242576"/>
            <a:ext cx="10515600" cy="737811"/>
          </a:xfrm>
        </p:spPr>
        <p:txBody>
          <a:bodyPr/>
          <a:lstStyle/>
          <a:p>
            <a:r>
              <a:rPr lang="cs-CZ" dirty="0"/>
              <a:t>Projednávání v jednacích dnech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95A0A91D-6380-47F8-90AF-2DC1EAD4E3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1156250"/>
              </p:ext>
            </p:extLst>
          </p:nvPr>
        </p:nvGraphicFramePr>
        <p:xfrm>
          <a:off x="479982" y="1065229"/>
          <a:ext cx="10719061" cy="5550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717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FC19E3-B304-491A-9DA1-1B5FE2D5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Nejdéle projednávané návrhy zákonů (6. až 9. VO)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398101-7BF8-42A4-B9B8-D8D8785DA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1690"/>
            <a:ext cx="10515600" cy="4894670"/>
          </a:xfrm>
        </p:spPr>
        <p:txBody>
          <a:bodyPr>
            <a:normAutofit/>
          </a:bodyPr>
          <a:lstStyle/>
          <a:p>
            <a:pPr lvl="0">
              <a:lnSpc>
                <a:spcPct val="105000"/>
              </a:lnSpc>
              <a:spcAft>
                <a:spcPts val="300"/>
              </a:spcAft>
            </a:pP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VO</a:t>
            </a:r>
          </a:p>
          <a:p>
            <a:pPr lvl="1">
              <a:lnSpc>
                <a:spcPct val="105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Vládní návrh zákona o majetkovém vyrovnání s církvemi a náboženskými společnostmi (</a:t>
            </a:r>
            <a:r>
              <a:rPr lang="cs-CZ" sz="1400" u="sng" dirty="0">
                <a:solidFill>
                  <a:srgbClr val="0000FF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sněmovní tisk 580</a:t>
            </a: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(celkem projednáván na 11 jednacích dnech);</a:t>
            </a:r>
          </a:p>
          <a:p>
            <a:pPr>
              <a:lnSpc>
                <a:spcPct val="105000"/>
              </a:lnSpc>
              <a:spcAft>
                <a:spcPts val="300"/>
              </a:spcAft>
            </a:pPr>
            <a:r>
              <a:rPr lang="cs-CZ" sz="24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VO</a:t>
            </a:r>
          </a:p>
          <a:p>
            <a:pPr lvl="1">
              <a:lnSpc>
                <a:spcPct val="105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Vládní návrh zákona, kterým se mění energetický zákon (</a:t>
            </a:r>
            <a:r>
              <a:rPr lang="cs-CZ" sz="1400" u="sng" dirty="0">
                <a:solidFill>
                  <a:srgbClr val="0000FF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sněmovní tisk 351</a:t>
            </a: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 vládní návrh zákona, kterým se mění horní zákon (</a:t>
            </a:r>
            <a:r>
              <a:rPr lang="cs-CZ" sz="1400" u="sng" dirty="0">
                <a:solidFill>
                  <a:srgbClr val="0000FF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sněmovní tisk 500</a:t>
            </a: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(oba zákony projednávány shodně na 9 jednacích </a:t>
            </a:r>
            <a:r>
              <a:rPr lang="cs-CZ" sz="140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dnech);</a:t>
            </a:r>
            <a:endParaRPr lang="cs-CZ" sz="14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300"/>
              </a:spcAft>
            </a:pPr>
            <a:r>
              <a:rPr lang="cs-CZ" sz="24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VO</a:t>
            </a:r>
          </a:p>
          <a:p>
            <a:pPr lvl="1">
              <a:lnSpc>
                <a:spcPct val="105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Vládní návrh zákona, kterým se mění zákon o evidenci tržeb (</a:t>
            </a:r>
            <a:r>
              <a:rPr lang="cs-CZ" sz="1400" u="sng" dirty="0">
                <a:solidFill>
                  <a:srgbClr val="0000FF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sněmovní tisk 205</a:t>
            </a: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v 8. VO (celkem projednáván na 18 jednacích dnech);</a:t>
            </a:r>
          </a:p>
          <a:p>
            <a:pPr>
              <a:lnSpc>
                <a:spcPct val="105000"/>
              </a:lnSpc>
              <a:spcAft>
                <a:spcPts val="300"/>
              </a:spcAft>
            </a:pP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VO</a:t>
            </a:r>
          </a:p>
          <a:p>
            <a:pPr lvl="1">
              <a:lnSpc>
                <a:spcPct val="105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Vládní návrh zákona, kterým se mění zákon o důchodovém připojištění (</a:t>
            </a:r>
            <a:r>
              <a:rPr lang="cs-CZ" sz="1400" u="sng" dirty="0">
                <a:solidFill>
                  <a:srgbClr val="0000FF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sněmovní tisk 696</a:t>
            </a: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(celkem projednáván na 10 jednacích dnech), a návrh na vydání zákon o správě voleb (</a:t>
            </a:r>
            <a:r>
              <a:rPr lang="cs-CZ" sz="1400" u="sng" dirty="0">
                <a:solidFill>
                  <a:srgbClr val="0000FF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sněmovní tisk 596</a:t>
            </a:r>
            <a:r>
              <a:rPr lang="cs-CZ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(celkem projednáván na 10 jednacích dnech) v 9. VO.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698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2BE4E-7BBE-428D-B1F1-72738C3CE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0667"/>
            <a:ext cx="10515600" cy="1257299"/>
          </a:xfrm>
        </p:spPr>
        <p:txBody>
          <a:bodyPr>
            <a:normAutofit fontScale="90000"/>
          </a:bodyPr>
          <a:lstStyle/>
          <a:p>
            <a:r>
              <a:rPr lang="cs-CZ" dirty="0"/>
              <a:t>Počet zvolených poslankyň a poslanců a věkové průměry dle VO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FD2F8919-557E-4F84-8F7B-094FAEB894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408943"/>
              </p:ext>
            </p:extLst>
          </p:nvPr>
        </p:nvGraphicFramePr>
        <p:xfrm>
          <a:off x="838201" y="1824708"/>
          <a:ext cx="7240397" cy="4668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5605354-FBBC-4522-AD7B-A42DD8B49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918769"/>
              </p:ext>
            </p:extLst>
          </p:nvPr>
        </p:nvGraphicFramePr>
        <p:xfrm>
          <a:off x="8867163" y="3384958"/>
          <a:ext cx="2910980" cy="1257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7125">
                  <a:extLst>
                    <a:ext uri="{9D8B030D-6E8A-4147-A177-3AD203B41FA5}">
                      <a16:colId xmlns:a16="http://schemas.microsoft.com/office/drawing/2014/main" val="327512794"/>
                    </a:ext>
                  </a:extLst>
                </a:gridCol>
                <a:gridCol w="694955">
                  <a:extLst>
                    <a:ext uri="{9D8B030D-6E8A-4147-A177-3AD203B41FA5}">
                      <a16:colId xmlns:a16="http://schemas.microsoft.com/office/drawing/2014/main" val="3765600964"/>
                    </a:ext>
                  </a:extLst>
                </a:gridCol>
                <a:gridCol w="694955">
                  <a:extLst>
                    <a:ext uri="{9D8B030D-6E8A-4147-A177-3AD203B41FA5}">
                      <a16:colId xmlns:a16="http://schemas.microsoft.com/office/drawing/2014/main" val="2469964716"/>
                    </a:ext>
                  </a:extLst>
                </a:gridCol>
                <a:gridCol w="833945">
                  <a:extLst>
                    <a:ext uri="{9D8B030D-6E8A-4147-A177-3AD203B41FA5}">
                      <a16:colId xmlns:a16="http://schemas.microsoft.com/office/drawing/2014/main" val="4161865386"/>
                    </a:ext>
                  </a:extLst>
                </a:gridCol>
              </a:tblGrid>
              <a:tr h="209550">
                <a:tc gridSpan="4"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  <a:latin typeface="+mj-lt"/>
                        </a:rPr>
                        <a:t>Průměrný věk zvolených poslankyň a poslanců</a:t>
                      </a: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2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2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2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9297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endParaRPr lang="cs-CZ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Poslanci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Poslankyně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50294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6. VO</a:t>
                      </a:r>
                      <a:endParaRPr lang="cs-CZ" sz="12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47,21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47,68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45,55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91416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7. VO</a:t>
                      </a:r>
                      <a:endParaRPr lang="cs-CZ" sz="12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49,95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50,27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48,59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53492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8. VO</a:t>
                      </a:r>
                      <a:endParaRPr lang="cs-CZ" sz="12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47,44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47,67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46,61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82424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9. VO</a:t>
                      </a:r>
                      <a:endParaRPr lang="cs-CZ" sz="12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49,84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50,41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effectLst/>
                          <a:latin typeface="+mj-lt"/>
                        </a:rPr>
                        <a:t>48,1</a:t>
                      </a:r>
                      <a:endParaRPr lang="cs-CZ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913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56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C2593-BF0E-43B1-9AEC-998A3985B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Věková struktura poslanců, 1. až 9. VO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FBFF8EF-114E-41E7-B0B0-6917959B52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021248"/>
              </p:ext>
            </p:extLst>
          </p:nvPr>
        </p:nvGraphicFramePr>
        <p:xfrm>
          <a:off x="838202" y="1845577"/>
          <a:ext cx="10515598" cy="48412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5826">
                  <a:extLst>
                    <a:ext uri="{9D8B030D-6E8A-4147-A177-3AD203B41FA5}">
                      <a16:colId xmlns:a16="http://schemas.microsoft.com/office/drawing/2014/main" val="987094073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2180446460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3081722753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2147353114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1819242877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3681492271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2157564729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879758458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365803007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317260581"/>
                    </a:ext>
                  </a:extLst>
                </a:gridCol>
              </a:tblGrid>
              <a:tr h="1430954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Volební období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Počet poslanců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Věkový průměr poslanců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Počet poslanců ve věku 21-29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Počet poslanců ve věku 30-39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Počet poslanců ve věku 40-49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Počet poslanců ve věku 50-59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Počet poslanců ve věku 60-69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Počet poslanců ve věku 70-79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Počet poslanců ve věku 80 a starších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46271"/>
                  </a:ext>
                </a:extLst>
              </a:tr>
              <a:tr h="368579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1. VO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180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43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18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51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69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37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851759"/>
                  </a:ext>
                </a:extLst>
              </a:tr>
              <a:tr h="368579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2. VO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170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44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67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48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637094"/>
                  </a:ext>
                </a:extLst>
              </a:tr>
              <a:tr h="368579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3. VO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170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33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53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919975"/>
                  </a:ext>
                </a:extLst>
              </a:tr>
              <a:tr h="368579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4. VO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166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47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32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63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11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610948"/>
                  </a:ext>
                </a:extLst>
              </a:tr>
              <a:tr h="368579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5. VO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169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48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25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62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61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640822"/>
                  </a:ext>
                </a:extLst>
              </a:tr>
              <a:tr h="368579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6. VO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156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48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31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49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17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087377"/>
                  </a:ext>
                </a:extLst>
              </a:tr>
              <a:tr h="368579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7. VO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161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27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44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29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495091"/>
                  </a:ext>
                </a:extLst>
              </a:tr>
              <a:tr h="368579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8. VO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157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47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48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42</a:t>
                      </a:r>
                      <a:endParaRPr lang="cs-CZ" sz="2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23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B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55125"/>
                  </a:ext>
                </a:extLst>
              </a:tr>
              <a:tr h="368579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9. VO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150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18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56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24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912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9599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916</Words>
  <Application>Microsoft Office PowerPoint</Application>
  <PresentationFormat>Širokoúhlá obrazovka</PresentationFormat>
  <Paragraphs>338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Vybrané statistiky jednání Poslanecké sněmovny  (6. VO–9. VO)</vt:lpstr>
      <vt:lpstr>Statistika jednání PS – 6. VO až 9. VO</vt:lpstr>
      <vt:lpstr>Statistika legislativní činnosti – 6. VO až 9. VO</vt:lpstr>
      <vt:lpstr>Použití postupu dle § 90 odst. 2 JŘ (9. VO)</vt:lpstr>
      <vt:lpstr>Prezentace aplikace PowerPoint</vt:lpstr>
      <vt:lpstr>Projednávání v jednacích dnech</vt:lpstr>
      <vt:lpstr>Nejdéle projednávané návrhy zákonů (6. až 9. VO)</vt:lpstr>
      <vt:lpstr>Počet zvolených poslankyň a poslanců a věkové průměry dle VO</vt:lpstr>
      <vt:lpstr>Věková struktura poslanců, 1. až 9. VO</vt:lpstr>
      <vt:lpstr>Věková struktura poslankyň, 1. až 9. VO</vt:lpstr>
      <vt:lpstr>Poměr znovuzvolených a nově zvolených poslanců (nerozlišeno), 6. až 9. VO</vt:lpstr>
      <vt:lpstr>Zvolení přednostními hlasy, 6. až 9. 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Statistiky jednání Poslanecké sněmovny  (6. VO–9. VO)</dc:title>
  <dc:creator>Mgr. Ing. Martin Kuta, Ph.D.</dc:creator>
  <cp:lastModifiedBy>Mgr. Lucie Potůčková</cp:lastModifiedBy>
  <cp:revision>14</cp:revision>
  <cp:lastPrinted>2025-04-22T12:21:48Z</cp:lastPrinted>
  <dcterms:created xsi:type="dcterms:W3CDTF">2025-04-17T12:40:00Z</dcterms:created>
  <dcterms:modified xsi:type="dcterms:W3CDTF">2025-04-25T08:34:34Z</dcterms:modified>
</cp:coreProperties>
</file>